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80" r:id="rId1"/>
    <p:sldMasterId id="2147483683" r:id="rId2"/>
    <p:sldMasterId id="2147483695" r:id="rId3"/>
  </p:sldMasterIdLst>
  <p:notesMasterIdLst>
    <p:notesMasterId r:id="rId33"/>
  </p:notesMasterIdLst>
  <p:sldIdLst>
    <p:sldId id="256" r:id="rId4"/>
    <p:sldId id="257" r:id="rId5"/>
    <p:sldId id="258" r:id="rId6"/>
    <p:sldId id="285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7" r:id="rId20"/>
    <p:sldId id="278" r:id="rId21"/>
    <p:sldId id="279" r:id="rId22"/>
    <p:sldId id="280" r:id="rId23"/>
    <p:sldId id="281" r:id="rId24"/>
    <p:sldId id="283" r:id="rId25"/>
    <p:sldId id="284" r:id="rId26"/>
    <p:sldId id="276" r:id="rId27"/>
    <p:sldId id="271" r:id="rId28"/>
    <p:sldId id="274" r:id="rId29"/>
    <p:sldId id="275" r:id="rId30"/>
    <p:sldId id="272" r:id="rId31"/>
    <p:sldId id="273" r:id="rId32"/>
  </p:sldIdLst>
  <p:sldSz cx="12192000" cy="6858000"/>
  <p:notesSz cx="6858000" cy="9144000"/>
  <p:embeddedFontLs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Cambria Math" panose="02040503050406030204" pitchFamily="18" charset="0"/>
      <p:regular r:id="rId38"/>
    </p:embeddedFont>
    <p:embeddedFont>
      <p:font typeface="Roboto" panose="020B0604020202020204" charset="0"/>
      <p:regular r:id="rId39"/>
      <p:bold r:id="rId40"/>
      <p:italic r:id="rId41"/>
      <p:boldItalic r:id="rId42"/>
    </p:embeddedFont>
    <p:embeddedFont>
      <p:font typeface="Roboto Condensed Light" panose="020B0604020202020204" charset="0"/>
      <p:regular r:id="rId43"/>
      <p:italic r:id="rId4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2B7CAF-6431-4B96-9413-A5F82B575274}" v="4" dt="2020-09-14T15:33:10.084"/>
  </p1510:revLst>
</p1510:revInfo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83" autoAdjust="0"/>
    <p:restoredTop sz="94721"/>
  </p:normalViewPr>
  <p:slideViewPr>
    <p:cSldViewPr snapToGrid="0" snapToObjects="1">
      <p:cViewPr varScale="1">
        <p:scale>
          <a:sx n="93" d="100"/>
          <a:sy n="93" d="100"/>
        </p:scale>
        <p:origin x="76" y="92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theme" Target="theme/theme1.xml"/><Relationship Id="rId50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font" Target="fonts/font3.fntdata"/><Relationship Id="rId49" Type="http://schemas.microsoft.com/office/2016/11/relationships/changesInfo" Target="changesInfos/changesInfo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font" Target="fonts/font11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tableStyles" Target="tableStyles.xml"/><Relationship Id="rId8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ja Woolworth" userId="f3139fb098e4d97f" providerId="LiveId" clId="{372B7CAF-6431-4B96-9413-A5F82B575274}"/>
    <pc:docChg chg="modSld">
      <pc:chgData name="Aja Woolworth" userId="f3139fb098e4d97f" providerId="LiveId" clId="{372B7CAF-6431-4B96-9413-A5F82B575274}" dt="2020-09-14T15:44:03.560" v="92" actId="20577"/>
      <pc:docMkLst>
        <pc:docMk/>
      </pc:docMkLst>
      <pc:sldChg chg="modSp mod">
        <pc:chgData name="Aja Woolworth" userId="f3139fb098e4d97f" providerId="LiveId" clId="{372B7CAF-6431-4B96-9413-A5F82B575274}" dt="2020-09-14T15:32:06.742" v="32" actId="20577"/>
        <pc:sldMkLst>
          <pc:docMk/>
          <pc:sldMk cId="2970077107" sldId="256"/>
        </pc:sldMkLst>
        <pc:spChg chg="mod">
          <ac:chgData name="Aja Woolworth" userId="f3139fb098e4d97f" providerId="LiveId" clId="{372B7CAF-6431-4B96-9413-A5F82B575274}" dt="2020-09-14T15:32:06.742" v="32" actId="20577"/>
          <ac:spMkLst>
            <pc:docMk/>
            <pc:sldMk cId="2970077107" sldId="256"/>
            <ac:spMk id="2" creationId="{34CF583D-C6AA-4CC0-B196-46807B34B128}"/>
          </ac:spMkLst>
        </pc:spChg>
        <pc:spChg chg="mod">
          <ac:chgData name="Aja Woolworth" userId="f3139fb098e4d97f" providerId="LiveId" clId="{372B7CAF-6431-4B96-9413-A5F82B575274}" dt="2020-09-14T15:32:02.604" v="31" actId="20577"/>
          <ac:spMkLst>
            <pc:docMk/>
            <pc:sldMk cId="2970077107" sldId="256"/>
            <ac:spMk id="3" creationId="{BFBCA70B-D671-45BB-94A3-F4402A646DAE}"/>
          </ac:spMkLst>
        </pc:spChg>
      </pc:sldChg>
      <pc:sldChg chg="modSp mod">
        <pc:chgData name="Aja Woolworth" userId="f3139fb098e4d97f" providerId="LiveId" clId="{372B7CAF-6431-4B96-9413-A5F82B575274}" dt="2020-09-14T15:44:03.560" v="92" actId="20577"/>
        <pc:sldMkLst>
          <pc:docMk/>
          <pc:sldMk cId="490157196" sldId="273"/>
        </pc:sldMkLst>
        <pc:spChg chg="mod">
          <ac:chgData name="Aja Woolworth" userId="f3139fb098e4d97f" providerId="LiveId" clId="{372B7CAF-6431-4B96-9413-A5F82B575274}" dt="2020-09-14T15:44:03.560" v="92" actId="20577"/>
          <ac:spMkLst>
            <pc:docMk/>
            <pc:sldMk cId="490157196" sldId="273"/>
            <ac:spMk id="2" creationId="{91893EF0-1FA3-42FC-B415-0FFD3184FBAC}"/>
          </ac:spMkLst>
        </pc:spChg>
      </pc:sldChg>
      <pc:sldChg chg="modSp">
        <pc:chgData name="Aja Woolworth" userId="f3139fb098e4d97f" providerId="LiveId" clId="{372B7CAF-6431-4B96-9413-A5F82B575274}" dt="2020-09-14T15:33:10.084" v="36" actId="313"/>
        <pc:sldMkLst>
          <pc:docMk/>
          <pc:sldMk cId="3370327891" sldId="285"/>
        </pc:sldMkLst>
        <pc:spChg chg="mod">
          <ac:chgData name="Aja Woolworth" userId="f3139fb098e4d97f" providerId="LiveId" clId="{372B7CAF-6431-4B96-9413-A5F82B575274}" dt="2020-09-14T15:33:10.084" v="36" actId="313"/>
          <ac:spMkLst>
            <pc:docMk/>
            <pc:sldMk cId="3370327891" sldId="285"/>
            <ac:spMk id="5" creationId="{F7A6E46F-9DB1-4066-994F-DA33F37B5756}"/>
          </ac:spMkLst>
        </pc:spChg>
      </pc:sldChg>
    </pc:docChg>
  </pc:docChgLst>
</pc:chgInfo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5967D0-5068-4574-BF99-9AA45B72D3E9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5E7B4F-2AAD-44D6-BABB-2AB7C181F8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66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have “iterations” because of the nature of the simulation. Of course, if this were a real routing algorithm, we’d be dealing with these updates in </a:t>
            </a:r>
            <a:r>
              <a:rPr lang="en-US" dirty="0" err="1"/>
              <a:t>realtime</a:t>
            </a:r>
            <a:r>
              <a:rPr lang="en-US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5E7B4F-2AAD-44D6-BABB-2AB7C181F81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344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8929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8930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0100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937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8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7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17" r:id="rId2"/>
    <p:sldLayoutId id="2147483718" r:id="rId3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Bellman%E2%80%93Ford_algorithm" TargetMode="Externa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34CF583D-C6AA-4CC0-B196-46807B34B1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 6250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FBCA70B-D671-45BB-94A3-F4402A646D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DV Routing Project Walkthrough</a:t>
            </a:r>
          </a:p>
        </p:txBody>
      </p:sp>
    </p:spTree>
    <p:extLst>
      <p:ext uri="{BB962C8B-B14F-4D97-AF65-F5344CB8AC3E}">
        <p14:creationId xmlns:p14="http://schemas.microsoft.com/office/powerpoint/2010/main" val="2970077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6DCAA0-CAFE-4D06-9709-175BFF4CA86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5060" y="1788919"/>
            <a:ext cx="4817812" cy="237668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E9A997D-9263-4E16-B373-B33EF4FD7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Links are </a:t>
            </a:r>
            <a:r>
              <a:rPr lang="en-US" b="1" dirty="0"/>
              <a:t>unidirectional</a:t>
            </a:r>
            <a:r>
              <a:rPr lang="en-US" dirty="0"/>
              <a:t>; they show how traffic flows, but messages can be passed in either direction.</a:t>
            </a:r>
          </a:p>
          <a:p>
            <a:pPr lvl="1"/>
            <a:r>
              <a:rPr lang="en-US" dirty="0"/>
              <a:t>Node B can send messages to </a:t>
            </a:r>
            <a:br>
              <a:rPr lang="en-US" dirty="0"/>
            </a:br>
            <a:r>
              <a:rPr lang="en-US" dirty="0"/>
              <a:t>Node A, even though the link direction goes </a:t>
            </a:r>
            <a:br>
              <a:rPr lang="en-US" dirty="0"/>
            </a:br>
            <a:r>
              <a:rPr lang="en-US" dirty="0"/>
              <a:t>the other way. </a:t>
            </a:r>
          </a:p>
          <a:p>
            <a:r>
              <a:rPr lang="en-US" dirty="0"/>
              <a:t>A Node’s distance vector is comprised of the </a:t>
            </a:r>
            <a:br>
              <a:rPr lang="en-US" dirty="0"/>
            </a:br>
            <a:r>
              <a:rPr lang="en-US" dirty="0"/>
              <a:t>nodes it can reach via its outgoing links</a:t>
            </a:r>
            <a:br>
              <a:rPr lang="en-US" dirty="0"/>
            </a:br>
            <a:r>
              <a:rPr lang="en-US" dirty="0"/>
              <a:t>(</a:t>
            </a:r>
            <a:r>
              <a:rPr lang="en-US" b="1" dirty="0"/>
              <a:t>including</a:t>
            </a:r>
            <a:r>
              <a:rPr lang="en-US" dirty="0"/>
              <a:t> itself at distance = 0; never &lt;0)</a:t>
            </a:r>
          </a:p>
          <a:p>
            <a:r>
              <a:rPr lang="en-US" dirty="0"/>
              <a:t>Nodes do </a:t>
            </a:r>
            <a:r>
              <a:rPr lang="en-US" b="1" dirty="0"/>
              <a:t>not</a:t>
            </a:r>
            <a:r>
              <a:rPr lang="en-US" dirty="0"/>
              <a:t> implement poison reverse or split horizon.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78E12BD-7004-4837-810F-8FAB4F87E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Clarifications and assumptions: Node behavior</a:t>
            </a:r>
          </a:p>
        </p:txBody>
      </p:sp>
    </p:spTree>
    <p:extLst>
      <p:ext uri="{BB962C8B-B14F-4D97-AF65-F5344CB8AC3E}">
        <p14:creationId xmlns:p14="http://schemas.microsoft.com/office/powerpoint/2010/main" val="2965426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8CA53F1-0C61-41D1-BFB1-13320E913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Edge weight values may be between -50 and 50, inclusive. </a:t>
            </a:r>
          </a:p>
          <a:p>
            <a:r>
              <a:rPr lang="en-US" dirty="0"/>
              <a:t>There is no upper limit for path weights. </a:t>
            </a:r>
          </a:p>
          <a:p>
            <a:pPr lvl="1"/>
            <a:r>
              <a:rPr lang="en-US" dirty="0"/>
              <a:t>“path” is a series of connected edges. </a:t>
            </a:r>
          </a:p>
          <a:p>
            <a:pPr lvl="1"/>
            <a:r>
              <a:rPr lang="en-US" dirty="0"/>
              <a:t>Example: A-&gt;B-&gt;D has path weight 25.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The lower limit for path weights is “-99”, which is equivalent to negative infinity for this project.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571851-D97C-4AFE-AC3A-446725054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Clarifications and assumptions: weights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3FE823-2DEF-419A-9E89-7198D68ABB5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1018" y="2260672"/>
            <a:ext cx="4682345" cy="23366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69089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E5C309F-AA6C-4D74-8290-1CD5A85D1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4"/>
            <a:ext cx="11430000" cy="4596355"/>
          </a:xfrm>
        </p:spPr>
        <p:txBody>
          <a:bodyPr/>
          <a:lstStyle/>
          <a:p>
            <a:r>
              <a:rPr lang="en-US" dirty="0"/>
              <a:t>Negative weights can interfere with shortest path algorithms when there is a </a:t>
            </a:r>
            <a:r>
              <a:rPr lang="en-US" i="1" dirty="0"/>
              <a:t>negative cycle</a:t>
            </a:r>
            <a:endParaRPr lang="en-US" dirty="0"/>
          </a:p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What’s the shortest path from E to D?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926ED85-0F82-4B37-91B2-020FE46DA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Negative Cycles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E4BF78-D518-4F15-A241-62FC3A4EEF6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619" y="4815489"/>
            <a:ext cx="7115620" cy="184178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799316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E5C309F-AA6C-4D74-8290-1CD5A85D1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4"/>
            <a:ext cx="11430000" cy="4596355"/>
          </a:xfrm>
        </p:spPr>
        <p:txBody>
          <a:bodyPr/>
          <a:lstStyle/>
          <a:p>
            <a:r>
              <a:rPr lang="en-US" dirty="0"/>
              <a:t>Negative weights can interfere with shortest path algorithms when there is a </a:t>
            </a:r>
            <a:r>
              <a:rPr lang="en-US" i="1" dirty="0"/>
              <a:t>negative cycle</a:t>
            </a:r>
            <a:endParaRPr lang="en-US" dirty="0"/>
          </a:p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What’s the shortest path from E to D?</a:t>
            </a:r>
          </a:p>
          <a:p>
            <a:pPr lvl="2"/>
            <a:r>
              <a:rPr lang="en-US" dirty="0"/>
              <a:t>E-&gt;A-&gt;B-&gt;C-&gt;D is 5+20+(-20)+50 = </a:t>
            </a:r>
            <a:r>
              <a:rPr lang="en-US" b="1" dirty="0"/>
              <a:t>55</a:t>
            </a:r>
          </a:p>
          <a:p>
            <a:pPr lvl="2"/>
            <a:r>
              <a:rPr lang="en-US" dirty="0"/>
              <a:t>E-&gt;A-&gt;B-&gt;C-&gt;A-&gt;B-&gt;C-&gt;D = 5+20+(-20)+(-20)+20+(-20)+50 = </a:t>
            </a:r>
            <a:r>
              <a:rPr lang="en-US" b="1" dirty="0">
                <a:solidFill>
                  <a:schemeClr val="accent2"/>
                </a:solidFill>
              </a:rPr>
              <a:t>35</a:t>
            </a:r>
          </a:p>
          <a:p>
            <a:pPr lvl="2"/>
            <a:r>
              <a:rPr lang="en-US" b="1" dirty="0">
                <a:solidFill>
                  <a:schemeClr val="accent2"/>
                </a:solidFill>
              </a:rPr>
              <a:t>We have a negative count-to-infinity problem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926ED85-0F82-4B37-91B2-020FE46DA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Negative Cycles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E4BF78-D518-4F15-A241-62FC3A4EEF6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619" y="4815489"/>
            <a:ext cx="7115620" cy="184178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55124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43DCCD7-42A4-4D7A-AB7F-341835BE8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“-99” represents negative infinity for our project. </a:t>
            </a:r>
          </a:p>
          <a:p>
            <a:pPr lvl="1"/>
            <a:r>
              <a:rPr lang="en-US" dirty="0"/>
              <a:t>Any node that can reach a destination node and infinitely traverse a negative cycles </a:t>
            </a:r>
            <a:r>
              <a:rPr lang="en-US" dirty="0" err="1"/>
              <a:t>en</a:t>
            </a:r>
            <a:r>
              <a:rPr lang="en-US" dirty="0"/>
              <a:t> route will set the distance to that node to -99. </a:t>
            </a:r>
          </a:p>
          <a:p>
            <a:r>
              <a:rPr lang="en-US" dirty="0"/>
              <a:t>Your implementation only needs to detect and record these traversals; it does not need to mitigate them. </a:t>
            </a:r>
          </a:p>
          <a:p>
            <a:pPr lvl="1"/>
            <a:r>
              <a:rPr lang="en-US" dirty="0"/>
              <a:t>Prof Vigoda talks about this, specifically with the Bellman-Ford algorithm, in one of the “Intro to Graduate Algorithms” videos on Udacity (linked in project description)</a:t>
            </a:r>
          </a:p>
          <a:p>
            <a:r>
              <a:rPr lang="en-US" dirty="0"/>
              <a:t>A Node can advertise a negative distance for other nodes (but not itself.)</a:t>
            </a:r>
          </a:p>
          <a:p>
            <a:pPr lvl="1"/>
            <a:r>
              <a:rPr lang="en-US" dirty="0"/>
              <a:t>A Node will </a:t>
            </a:r>
            <a:r>
              <a:rPr lang="en-US" b="1" dirty="0"/>
              <a:t>not</a:t>
            </a:r>
            <a:r>
              <a:rPr lang="en-US" dirty="0"/>
              <a:t> forward traffic destined to itself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A75FD05-9F0C-4056-A6C4-52B67C01B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Negative Cycles</a:t>
            </a:r>
          </a:p>
        </p:txBody>
      </p:sp>
    </p:spTree>
    <p:extLst>
      <p:ext uri="{BB962C8B-B14F-4D97-AF65-F5344CB8AC3E}">
        <p14:creationId xmlns:p14="http://schemas.microsoft.com/office/powerpoint/2010/main" val="25140411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ED43035-A52F-410B-9E3F-EF9134264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There is no “count-to-infinity” problem here.</a:t>
            </a:r>
          </a:p>
          <a:p>
            <a:pPr lvl="2"/>
            <a:r>
              <a:rPr lang="en-US" dirty="0"/>
              <a:t>A to C will follow A-&gt;B-&gt;C = 0, because C will not </a:t>
            </a:r>
            <a:br>
              <a:rPr lang="en-US" dirty="0"/>
            </a:br>
            <a:r>
              <a:rPr lang="en-US" dirty="0"/>
              <a:t>forward it back to A (C is the destination)</a:t>
            </a:r>
          </a:p>
          <a:p>
            <a:pPr lvl="2"/>
            <a:r>
              <a:rPr lang="en-US" dirty="0"/>
              <a:t>C to A will follow C-&gt;A = -20, because A will not</a:t>
            </a:r>
            <a:br>
              <a:rPr lang="en-US" dirty="0"/>
            </a:br>
            <a:r>
              <a:rPr lang="en-US" dirty="0"/>
              <a:t>forward traffic meant for A (A is the destination)</a:t>
            </a:r>
          </a:p>
          <a:p>
            <a:pPr lvl="1"/>
            <a:r>
              <a:rPr lang="en-US" dirty="0"/>
              <a:t>Note that negative paths do exist.</a:t>
            </a:r>
          </a:p>
          <a:p>
            <a:pPr lvl="2"/>
            <a:r>
              <a:rPr lang="en-US" dirty="0"/>
              <a:t>B should advertise to A that B has a path of -20 to C.</a:t>
            </a:r>
          </a:p>
          <a:p>
            <a:pPr lvl="1"/>
            <a:r>
              <a:rPr lang="en-US" dirty="0"/>
              <a:t>Notice that this example is a subgraph of the</a:t>
            </a:r>
            <a:br>
              <a:rPr lang="en-US" dirty="0"/>
            </a:br>
            <a:r>
              <a:rPr lang="en-US" dirty="0"/>
              <a:t>earlier Negative Cycle example.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7A58C4-0E98-4AA1-9F17-E3DF42FDC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Negative Cycles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369BA1-F9DD-4235-8177-E486E1F95E7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2346" y="1497477"/>
            <a:ext cx="2977400" cy="20031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711610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184918-4952-4297-92BE-810C1C273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Initialization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5FDD8BB-B1CD-4473-AC8D-133352B78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See P4_Example.xlsx</a:t>
            </a:r>
            <a:br>
              <a:rPr lang="en-US" dirty="0"/>
            </a:br>
            <a:r>
              <a:rPr lang="en-US" dirty="0"/>
              <a:t>for the following example. </a:t>
            </a:r>
          </a:p>
          <a:p>
            <a:pPr lvl="1"/>
            <a:r>
              <a:rPr lang="en-US" dirty="0"/>
              <a:t>Note that there are different iterations on</a:t>
            </a:r>
            <a:br>
              <a:rPr lang="en-US" dirty="0"/>
            </a:br>
            <a:r>
              <a:rPr lang="en-US" dirty="0"/>
              <a:t>different tabs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CBB75F8-753B-49C8-B647-2B69360FD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7710" y="0"/>
            <a:ext cx="4443123" cy="264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9401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184918-4952-4297-92BE-810C1C273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Initialization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B25D268-9AE6-4CBD-896D-5CDC0AC0BA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2004739"/>
              </p:ext>
            </p:extLst>
          </p:nvPr>
        </p:nvGraphicFramePr>
        <p:xfrm>
          <a:off x="3012016" y="4084737"/>
          <a:ext cx="6614584" cy="2148666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464483">
                  <a:extLst>
                    <a:ext uri="{9D8B030D-6E8A-4147-A177-3AD203B41FA5}">
                      <a16:colId xmlns:a16="http://schemas.microsoft.com/office/drawing/2014/main" val="1196949181"/>
                    </a:ext>
                  </a:extLst>
                </a:gridCol>
                <a:gridCol w="2294358">
                  <a:extLst>
                    <a:ext uri="{9D8B030D-6E8A-4147-A177-3AD203B41FA5}">
                      <a16:colId xmlns:a16="http://schemas.microsoft.com/office/drawing/2014/main" val="3671618287"/>
                    </a:ext>
                  </a:extLst>
                </a:gridCol>
                <a:gridCol w="1056768">
                  <a:extLst>
                    <a:ext uri="{9D8B030D-6E8A-4147-A177-3AD203B41FA5}">
                      <a16:colId xmlns:a16="http://schemas.microsoft.com/office/drawing/2014/main" val="3178153423"/>
                    </a:ext>
                  </a:extLst>
                </a:gridCol>
                <a:gridCol w="1798975">
                  <a:extLst>
                    <a:ext uri="{9D8B030D-6E8A-4147-A177-3AD203B41FA5}">
                      <a16:colId xmlns:a16="http://schemas.microsoft.com/office/drawing/2014/main" val="3421417784"/>
                    </a:ext>
                  </a:extLst>
                </a:gridCol>
              </a:tblGrid>
              <a:tr h="35811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Node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Vector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Messages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1581590"/>
                  </a:ext>
                </a:extLst>
              </a:tr>
              <a:tr h="35811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AA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AA0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AD, AD0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99353347"/>
                  </a:ext>
                </a:extLst>
              </a:tr>
              <a:tr h="35811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AB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AB0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AA, AA0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CC, CC0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51638144"/>
                  </a:ext>
                </a:extLst>
              </a:tr>
              <a:tr h="35811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AD0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AE, AE0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6733658"/>
                  </a:ext>
                </a:extLst>
              </a:tr>
              <a:tr h="35811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AE0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AB, AB0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71392125"/>
                  </a:ext>
                </a:extLst>
              </a:tr>
              <a:tr h="35811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CC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CC0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AB, AB0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8759151"/>
                  </a:ext>
                </a:extLst>
              </a:tr>
            </a:tbl>
          </a:graphicData>
        </a:graphic>
      </p:graphicFrame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D0C8AB9-B259-4DBB-AE8D-EB04FF2145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81583" y="0"/>
            <a:ext cx="4914179" cy="2921488"/>
          </a:xfr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93BEDE7-9A22-4708-B0AB-3AE2EAD0A0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8352080"/>
              </p:ext>
            </p:extLst>
          </p:nvPr>
        </p:nvGraphicFramePr>
        <p:xfrm>
          <a:off x="660400" y="1357356"/>
          <a:ext cx="5852584" cy="1415908"/>
        </p:xfrm>
        <a:graphic>
          <a:graphicData uri="http://schemas.openxmlformats.org/drawingml/2006/table">
            <a:tbl>
              <a:tblPr/>
              <a:tblGrid>
                <a:gridCol w="1295775">
                  <a:extLst>
                    <a:ext uri="{9D8B030D-6E8A-4147-A177-3AD203B41FA5}">
                      <a16:colId xmlns:a16="http://schemas.microsoft.com/office/drawing/2014/main" val="861660771"/>
                    </a:ext>
                  </a:extLst>
                </a:gridCol>
                <a:gridCol w="4556809">
                  <a:extLst>
                    <a:ext uri="{9D8B030D-6E8A-4147-A177-3AD203B41FA5}">
                      <a16:colId xmlns:a16="http://schemas.microsoft.com/office/drawing/2014/main" val="1803635932"/>
                    </a:ext>
                  </a:extLst>
                </a:gridCol>
              </a:tblGrid>
              <a:tr h="25115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Msg format: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(origin node, origin node distance vector)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7421105"/>
                  </a:ext>
                </a:extLst>
              </a:tr>
              <a:tr h="454589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Messages are sent to incoming links/upstream neighbors only.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4785468"/>
                  </a:ext>
                </a:extLst>
              </a:tr>
              <a:tr h="454589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This is because a node only cares about other nodes it can reach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82212"/>
                  </a:ext>
                </a:extLst>
              </a:tr>
              <a:tr h="251154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 it only wants messages from its outgoing nodes.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30621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80612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184918-4952-4297-92BE-810C1C273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</a:t>
            </a:r>
            <a:r>
              <a:rPr lang="en-US" baseline="30000" dirty="0"/>
              <a:t>st</a:t>
            </a:r>
            <a:r>
              <a:rPr lang="en-US" dirty="0"/>
              <a:t> Iteration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D0C8AB9-B259-4DBB-AE8D-EB04FF2145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181583" y="0"/>
            <a:ext cx="4914179" cy="2921488"/>
          </a:xfr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EB6D112-5075-48D1-8137-FB707FAEF4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347407"/>
              </p:ext>
            </p:extLst>
          </p:nvPr>
        </p:nvGraphicFramePr>
        <p:xfrm>
          <a:off x="381000" y="3513930"/>
          <a:ext cx="10854267" cy="2825685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651933">
                  <a:extLst>
                    <a:ext uri="{9D8B030D-6E8A-4147-A177-3AD203B41FA5}">
                      <a16:colId xmlns:a16="http://schemas.microsoft.com/office/drawing/2014/main" val="20492478"/>
                    </a:ext>
                  </a:extLst>
                </a:gridCol>
                <a:gridCol w="592667">
                  <a:extLst>
                    <a:ext uri="{9D8B030D-6E8A-4147-A177-3AD203B41FA5}">
                      <a16:colId xmlns:a16="http://schemas.microsoft.com/office/drawing/2014/main" val="2561027462"/>
                    </a:ext>
                  </a:extLst>
                </a:gridCol>
                <a:gridCol w="855133">
                  <a:extLst>
                    <a:ext uri="{9D8B030D-6E8A-4147-A177-3AD203B41FA5}">
                      <a16:colId xmlns:a16="http://schemas.microsoft.com/office/drawing/2014/main" val="3039493104"/>
                    </a:ext>
                  </a:extLst>
                </a:gridCol>
                <a:gridCol w="1119165">
                  <a:extLst>
                    <a:ext uri="{9D8B030D-6E8A-4147-A177-3AD203B41FA5}">
                      <a16:colId xmlns:a16="http://schemas.microsoft.com/office/drawing/2014/main" val="2772115447"/>
                    </a:ext>
                  </a:extLst>
                </a:gridCol>
                <a:gridCol w="2881902">
                  <a:extLst>
                    <a:ext uri="{9D8B030D-6E8A-4147-A177-3AD203B41FA5}">
                      <a16:colId xmlns:a16="http://schemas.microsoft.com/office/drawing/2014/main" val="4108289779"/>
                    </a:ext>
                  </a:extLst>
                </a:gridCol>
                <a:gridCol w="1485333">
                  <a:extLst>
                    <a:ext uri="{9D8B030D-6E8A-4147-A177-3AD203B41FA5}">
                      <a16:colId xmlns:a16="http://schemas.microsoft.com/office/drawing/2014/main" val="1685533058"/>
                    </a:ext>
                  </a:extLst>
                </a:gridCol>
                <a:gridCol w="1769534">
                  <a:extLst>
                    <a:ext uri="{9D8B030D-6E8A-4147-A177-3AD203B41FA5}">
                      <a16:colId xmlns:a16="http://schemas.microsoft.com/office/drawing/2014/main" val="558612375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2719250305"/>
                    </a:ext>
                  </a:extLst>
                </a:gridCol>
              </a:tblGrid>
              <a:tr h="390639"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Before Processing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effectLst/>
                        </a:rPr>
                        <a:t>Processing: cost to origin + NodeWeight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>
                          <a:effectLst/>
                        </a:rPr>
                        <a:t>After Processing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7195728"/>
                  </a:ext>
                </a:extLst>
              </a:tr>
              <a:tr h="39063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effectLst/>
                        </a:rPr>
                        <a:t>Node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Vector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Messages: Origin, </a:t>
                      </a:r>
                      <a:r>
                        <a:rPr lang="en-US" sz="1400" b="1" u="none" strike="noStrike" dirty="0" err="1">
                          <a:effectLst/>
                        </a:rPr>
                        <a:t>NodeWeight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New Vector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Messages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9565270"/>
                  </a:ext>
                </a:extLst>
              </a:tr>
              <a:tr h="39063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AA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AA0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AD, AD0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AD:-2+0=-2, add to vector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AA0, AD-2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AD, (AD0, AE1)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51439241"/>
                  </a:ext>
                </a:extLst>
              </a:tr>
              <a:tr h="39063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AB0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AA, AA0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CC, CC0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AA:-1+0=-1,add;CC:0+0=0, add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AB0, AA-1, CC0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AA, (AA0, AD-2)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CC, (CC0, AB0)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5608391"/>
                  </a:ext>
                </a:extLst>
              </a:tr>
              <a:tr h="39063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AD0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AE, AE0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AE:1+0=1,add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AD0, AE1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AE, (AE0, AB1)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85665436"/>
                  </a:ext>
                </a:extLst>
              </a:tr>
              <a:tr h="39063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AE0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AB, AB0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AB:1+0=1,add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AE0, AB1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AB, (AB0, AA-1, CC0)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90693403"/>
                  </a:ext>
                </a:extLst>
              </a:tr>
              <a:tr h="39063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CC0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AB, AB0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AB:0+0,add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CC0, AB0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AB, (AB0, AA-1, CC0)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35158647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ACE064C-0EDD-43F8-B302-356754B907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2012568"/>
              </p:ext>
            </p:extLst>
          </p:nvPr>
        </p:nvGraphicFramePr>
        <p:xfrm>
          <a:off x="777742" y="1120484"/>
          <a:ext cx="6007100" cy="1905000"/>
        </p:xfrm>
        <a:graphic>
          <a:graphicData uri="http://schemas.openxmlformats.org/drawingml/2006/table">
            <a:tbl>
              <a:tblPr/>
              <a:tblGrid>
                <a:gridCol w="762806">
                  <a:extLst>
                    <a:ext uri="{9D8B030D-6E8A-4147-A177-3AD203B41FA5}">
                      <a16:colId xmlns:a16="http://schemas.microsoft.com/office/drawing/2014/main" val="3823583881"/>
                    </a:ext>
                  </a:extLst>
                </a:gridCol>
                <a:gridCol w="743736">
                  <a:extLst>
                    <a:ext uri="{9D8B030D-6E8A-4147-A177-3AD203B41FA5}">
                      <a16:colId xmlns:a16="http://schemas.microsoft.com/office/drawing/2014/main" val="979432087"/>
                    </a:ext>
                  </a:extLst>
                </a:gridCol>
                <a:gridCol w="696061">
                  <a:extLst>
                    <a:ext uri="{9D8B030D-6E8A-4147-A177-3AD203B41FA5}">
                      <a16:colId xmlns:a16="http://schemas.microsoft.com/office/drawing/2014/main" val="561425184"/>
                    </a:ext>
                  </a:extLst>
                </a:gridCol>
                <a:gridCol w="1334911">
                  <a:extLst>
                    <a:ext uri="{9D8B030D-6E8A-4147-A177-3AD203B41FA5}">
                      <a16:colId xmlns:a16="http://schemas.microsoft.com/office/drawing/2014/main" val="4286899322"/>
                    </a:ext>
                  </a:extLst>
                </a:gridCol>
                <a:gridCol w="2469586">
                  <a:extLst>
                    <a:ext uri="{9D8B030D-6E8A-4147-A177-3AD203B41FA5}">
                      <a16:colId xmlns:a16="http://schemas.microsoft.com/office/drawing/2014/main" val="1566108848"/>
                    </a:ext>
                  </a:extLst>
                </a:gridCol>
              </a:tblGrid>
              <a:tr h="190500"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Processing: Looping through the nodes in the distance vector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2709419"/>
                  </a:ext>
                </a:extLst>
              </a:tr>
              <a:tr h="190500"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 cost to the message origin to the weight for that node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323416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8323464"/>
                  </a:ext>
                </a:extLst>
              </a:tr>
              <a:tr h="190500"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Process all messages before going on to the next node (loop through the queue)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3322"/>
                  </a:ext>
                </a:extLst>
              </a:tr>
              <a:tr h="190500"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 AB will process the message from CC before moving onto AD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819279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3455154"/>
                  </a:ext>
                </a:extLst>
              </a:tr>
              <a:tr h="190500"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If messages cause a change, then the node will send messages to incoming links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316466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3619201"/>
                  </a:ext>
                </a:extLst>
              </a:tr>
              <a:tr h="190500"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Nodes will ignore distances to themselves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6775015"/>
                  </a:ext>
                </a:extLst>
              </a:tr>
              <a:tr h="190500"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because they want traffic that arrives at themselves to stay there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67013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16549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184918-4952-4297-92BE-810C1C273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85607"/>
            <a:ext cx="11430000" cy="1014761"/>
          </a:xfrm>
        </p:spPr>
        <p:txBody>
          <a:bodyPr/>
          <a:lstStyle/>
          <a:p>
            <a:r>
              <a:rPr lang="en-US" dirty="0"/>
              <a:t>Example: 1.5</a:t>
            </a:r>
            <a:r>
              <a:rPr lang="en-US" baseline="30000" dirty="0"/>
              <a:t>st</a:t>
            </a:r>
            <a:r>
              <a:rPr lang="en-US" dirty="0"/>
              <a:t> Iteration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D0C8AB9-B259-4DBB-AE8D-EB04FF2145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81583" y="0"/>
            <a:ext cx="4914179" cy="2921488"/>
          </a:xfr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31BDC3E-39FC-4207-B79F-738E94F4B9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3709063"/>
              </p:ext>
            </p:extLst>
          </p:nvPr>
        </p:nvGraphicFramePr>
        <p:xfrm>
          <a:off x="501649" y="1166976"/>
          <a:ext cx="5450417" cy="381000"/>
        </p:xfrm>
        <a:graphic>
          <a:graphicData uri="http://schemas.openxmlformats.org/drawingml/2006/table">
            <a:tbl>
              <a:tblPr/>
              <a:tblGrid>
                <a:gridCol w="5450417">
                  <a:extLst>
                    <a:ext uri="{9D8B030D-6E8A-4147-A177-3AD203B41FA5}">
                      <a16:colId xmlns:a16="http://schemas.microsoft.com/office/drawing/2014/main" val="393963609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Example: AA will add AE to its Vector since it learns about AE from AD.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229412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Cost is the addition of cost from AA to AD + cost from AD to AE or (-2) + (1)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645542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5D0BCBC-1594-408A-B121-312C0BA7C1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2147480"/>
              </p:ext>
            </p:extLst>
          </p:nvPr>
        </p:nvGraphicFramePr>
        <p:xfrm>
          <a:off x="237066" y="3696772"/>
          <a:ext cx="10609187" cy="2715454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465667">
                  <a:extLst>
                    <a:ext uri="{9D8B030D-6E8A-4147-A177-3AD203B41FA5}">
                      <a16:colId xmlns:a16="http://schemas.microsoft.com/office/drawing/2014/main" val="2656027983"/>
                    </a:ext>
                  </a:extLst>
                </a:gridCol>
                <a:gridCol w="803994">
                  <a:extLst>
                    <a:ext uri="{9D8B030D-6E8A-4147-A177-3AD203B41FA5}">
                      <a16:colId xmlns:a16="http://schemas.microsoft.com/office/drawing/2014/main" val="478776732"/>
                    </a:ext>
                  </a:extLst>
                </a:gridCol>
                <a:gridCol w="1558206">
                  <a:extLst>
                    <a:ext uri="{9D8B030D-6E8A-4147-A177-3AD203B41FA5}">
                      <a16:colId xmlns:a16="http://schemas.microsoft.com/office/drawing/2014/main" val="1926890466"/>
                    </a:ext>
                  </a:extLst>
                </a:gridCol>
                <a:gridCol w="1150269">
                  <a:extLst>
                    <a:ext uri="{9D8B030D-6E8A-4147-A177-3AD203B41FA5}">
                      <a16:colId xmlns:a16="http://schemas.microsoft.com/office/drawing/2014/main" val="979946136"/>
                    </a:ext>
                  </a:extLst>
                </a:gridCol>
                <a:gridCol w="2556992">
                  <a:extLst>
                    <a:ext uri="{9D8B030D-6E8A-4147-A177-3AD203B41FA5}">
                      <a16:colId xmlns:a16="http://schemas.microsoft.com/office/drawing/2014/main" val="448882921"/>
                    </a:ext>
                  </a:extLst>
                </a:gridCol>
                <a:gridCol w="1257086">
                  <a:extLst>
                    <a:ext uri="{9D8B030D-6E8A-4147-A177-3AD203B41FA5}">
                      <a16:colId xmlns:a16="http://schemas.microsoft.com/office/drawing/2014/main" val="665910471"/>
                    </a:ext>
                  </a:extLst>
                </a:gridCol>
                <a:gridCol w="1578239">
                  <a:extLst>
                    <a:ext uri="{9D8B030D-6E8A-4147-A177-3AD203B41FA5}">
                      <a16:colId xmlns:a16="http://schemas.microsoft.com/office/drawing/2014/main" val="493070726"/>
                    </a:ext>
                  </a:extLst>
                </a:gridCol>
                <a:gridCol w="1238734">
                  <a:extLst>
                    <a:ext uri="{9D8B030D-6E8A-4147-A177-3AD203B41FA5}">
                      <a16:colId xmlns:a16="http://schemas.microsoft.com/office/drawing/2014/main" val="556214255"/>
                    </a:ext>
                  </a:extLst>
                </a:gridCol>
              </a:tblGrid>
              <a:tr h="233996"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Before Processing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Processing: cost to origin + NodeWeight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After Processing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3892026"/>
                  </a:ext>
                </a:extLst>
              </a:tr>
              <a:tr h="23399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Node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Vector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Messages: Origin, </a:t>
                      </a:r>
                      <a:r>
                        <a:rPr lang="en-US" sz="1100" b="1" u="none" strike="noStrike" dirty="0" err="1">
                          <a:effectLst/>
                        </a:rPr>
                        <a:t>NodeWeight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 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New Vector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Messages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extLst>
                  <a:ext uri="{0D108BD9-81ED-4DB2-BD59-A6C34878D82A}">
                    <a16:rowId xmlns:a16="http://schemas.microsoft.com/office/drawing/2014/main" val="3582767676"/>
                  </a:ext>
                </a:extLst>
              </a:tr>
              <a:tr h="23399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AA0, AD-2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AD, (AD0, AE1)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AD:-2+0=-2, no change; AE:-2+1=-1,add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AA0, AD-2, AE-1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AD, (AD0, AE1, AB2)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extLst>
                  <a:ext uri="{0D108BD9-81ED-4DB2-BD59-A6C34878D82A}">
                    <a16:rowId xmlns:a16="http://schemas.microsoft.com/office/drawing/2014/main" val="3655971939"/>
                  </a:ext>
                </a:extLst>
              </a:tr>
              <a:tr h="4679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AB0, AA-1, CC0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AA, (AA0, AD-2)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CC, (CC0, AB0)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AA:-1+0=-1,no change; AD:-1+-2=-3, add; CC:0+0=0,no change; AB – self, ignore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AB0, AA-1, CC0, AD-3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AA, (AA0, AD-2, AE-1)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CC, (CC0, AB0, AA-1)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extLst>
                  <a:ext uri="{0D108BD9-81ED-4DB2-BD59-A6C34878D82A}">
                    <a16:rowId xmlns:a16="http://schemas.microsoft.com/office/drawing/2014/main" val="941088193"/>
                  </a:ext>
                </a:extLst>
              </a:tr>
              <a:tr h="23399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AD0, AE1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AE, (AE0, AB1)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AE:1+0=1,no change; AB:1+1=2,add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AD0, AE1, AB2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AE, (AE0, AB1, AA0, CC1)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extLst>
                  <a:ext uri="{0D108BD9-81ED-4DB2-BD59-A6C34878D82A}">
                    <a16:rowId xmlns:a16="http://schemas.microsoft.com/office/drawing/2014/main" val="2545600607"/>
                  </a:ext>
                </a:extLst>
              </a:tr>
              <a:tr h="4679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AE0, AB1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AB, (AB0, AA-1, CC0)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AB:1+0=1,no change; AA:1+-1=0,add;CC:1+0=1, add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AE0, AB1, AA0, CC1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AB, (AB0, AA-1, CC0, AD-3)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extLst>
                  <a:ext uri="{0D108BD9-81ED-4DB2-BD59-A6C34878D82A}">
                    <a16:rowId xmlns:a16="http://schemas.microsoft.com/office/drawing/2014/main" val="2909760196"/>
                  </a:ext>
                </a:extLst>
              </a:tr>
              <a:tr h="4679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CC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CC0, AB0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AB, (AB0, AA-1, CC0)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AB:0+0=0,no change; AA:0+-1=-1, add; CC: self, ignore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CC0, AB0, AA-1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AB, (AB0, AA-1, CC0, AD-3)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78" marR="9178" marT="9178" marB="0" anchor="b"/>
                </a:tc>
                <a:extLst>
                  <a:ext uri="{0D108BD9-81ED-4DB2-BD59-A6C34878D82A}">
                    <a16:rowId xmlns:a16="http://schemas.microsoft.com/office/drawing/2014/main" val="1299263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0584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C4C08AE-4808-4BBE-AA31-A55713DA60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4"/>
            <a:ext cx="11430000" cy="5508589"/>
          </a:xfrm>
        </p:spPr>
        <p:txBody>
          <a:bodyPr>
            <a:normAutofit/>
          </a:bodyPr>
          <a:lstStyle/>
          <a:p>
            <a:r>
              <a:rPr lang="en-US" dirty="0"/>
              <a:t>The lectures discussed </a:t>
            </a:r>
            <a:r>
              <a:rPr lang="en-US" b="1" dirty="0"/>
              <a:t>Distance Vector (DV) routing protocols</a:t>
            </a:r>
            <a:r>
              <a:rPr lang="en-US" dirty="0"/>
              <a:t>, one of the two classes of routing protocols</a:t>
            </a:r>
          </a:p>
          <a:p>
            <a:r>
              <a:rPr lang="en-US" dirty="0"/>
              <a:t>DV protocols, such as RIP, use a fully distributed algorithm that finds shortest paths by solving the Bellman-Ford equation </a:t>
            </a:r>
            <a:r>
              <a:rPr lang="en-US" i="1" dirty="0"/>
              <a:t>at each node</a:t>
            </a:r>
            <a:endParaRPr lang="en-US" dirty="0"/>
          </a:p>
          <a:p>
            <a:r>
              <a:rPr lang="en-US" dirty="0"/>
              <a:t>In this project, you will implement a distributed Bellman-Ford algorithm and use it to calculate routing paths in a network</a:t>
            </a:r>
          </a:p>
          <a:p>
            <a:pPr lvl="1"/>
            <a:r>
              <a:rPr lang="en-US" dirty="0"/>
              <a:t>This is similar to the STP project, except we are solving a</a:t>
            </a:r>
            <a:r>
              <a:rPr lang="en-US" b="1" dirty="0"/>
              <a:t> routing </a:t>
            </a:r>
            <a:r>
              <a:rPr lang="en-US" dirty="0"/>
              <a:t>problem, not a </a:t>
            </a:r>
            <a:r>
              <a:rPr lang="en-US" b="1" dirty="0"/>
              <a:t>switching </a:t>
            </a:r>
            <a:r>
              <a:rPr lang="en-US" dirty="0"/>
              <a:t>problem</a:t>
            </a:r>
          </a:p>
          <a:p>
            <a:r>
              <a:rPr lang="en-US" dirty="0"/>
              <a:t>Kurose and Ross: “Where LS algorithms use global information, the DV algorithm is </a:t>
            </a:r>
            <a:r>
              <a:rPr lang="en-US" b="1" i="1" dirty="0"/>
              <a:t>iterative, asynchronous, </a:t>
            </a:r>
            <a:r>
              <a:rPr lang="en-US" dirty="0"/>
              <a:t>and </a:t>
            </a:r>
            <a:r>
              <a:rPr lang="en-US" b="1" i="1" dirty="0"/>
              <a:t>distributed</a:t>
            </a:r>
            <a:r>
              <a:rPr lang="en-US" dirty="0"/>
              <a:t>.” </a:t>
            </a:r>
          </a:p>
          <a:p>
            <a:pPr lvl="1"/>
            <a:r>
              <a:rPr lang="en-US" dirty="0"/>
              <a:t>Nodes will NOT have a complete map of the network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43379E-3531-4540-8DEC-3C73B409D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 Vector Routing</a:t>
            </a:r>
          </a:p>
        </p:txBody>
      </p:sp>
    </p:spTree>
    <p:extLst>
      <p:ext uri="{BB962C8B-B14F-4D97-AF65-F5344CB8AC3E}">
        <p14:creationId xmlns:p14="http://schemas.microsoft.com/office/powerpoint/2010/main" val="31788496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184918-4952-4297-92BE-810C1C273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85607"/>
            <a:ext cx="11430000" cy="1014761"/>
          </a:xfrm>
        </p:spPr>
        <p:txBody>
          <a:bodyPr/>
          <a:lstStyle/>
          <a:p>
            <a:r>
              <a:rPr lang="en-US" dirty="0"/>
              <a:t>Example: 2</a:t>
            </a:r>
            <a:r>
              <a:rPr lang="en-US" baseline="30000" dirty="0"/>
              <a:t>nd</a:t>
            </a:r>
            <a:r>
              <a:rPr lang="en-US" dirty="0"/>
              <a:t>, 3</a:t>
            </a:r>
            <a:r>
              <a:rPr lang="en-US" baseline="30000" dirty="0"/>
              <a:t>rd</a:t>
            </a:r>
            <a:r>
              <a:rPr lang="en-US" dirty="0"/>
              <a:t>, 4</a:t>
            </a:r>
            <a:r>
              <a:rPr lang="en-US" baseline="30000" dirty="0"/>
              <a:t>th</a:t>
            </a:r>
            <a:r>
              <a:rPr lang="en-US" dirty="0"/>
              <a:t> Iteration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D0C8AB9-B259-4DBB-AE8D-EB04FF2145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81583" y="0"/>
            <a:ext cx="4914179" cy="2921488"/>
          </a:xfr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31BDC3E-39FC-4207-B79F-738E94F4B9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4752584"/>
              </p:ext>
            </p:extLst>
          </p:nvPr>
        </p:nvGraphicFramePr>
        <p:xfrm>
          <a:off x="501649" y="1166976"/>
          <a:ext cx="5450417" cy="381000"/>
        </p:xfrm>
        <a:graphic>
          <a:graphicData uri="http://schemas.openxmlformats.org/drawingml/2006/table">
            <a:tbl>
              <a:tblPr/>
              <a:tblGrid>
                <a:gridCol w="5450417">
                  <a:extLst>
                    <a:ext uri="{9D8B030D-6E8A-4147-A177-3AD203B41FA5}">
                      <a16:colId xmlns:a16="http://schemas.microsoft.com/office/drawing/2014/main" val="393963609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229412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6455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0C8ED5A-10AE-44F7-8AA8-D27F6AE59C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5816060"/>
              </p:ext>
            </p:extLst>
          </p:nvPr>
        </p:nvGraphicFramePr>
        <p:xfrm>
          <a:off x="381000" y="999331"/>
          <a:ext cx="5232400" cy="1181226"/>
        </p:xfrm>
        <a:graphic>
          <a:graphicData uri="http://schemas.openxmlformats.org/drawingml/2006/table">
            <a:tbl>
              <a:tblPr/>
              <a:tblGrid>
                <a:gridCol w="749717">
                  <a:extLst>
                    <a:ext uri="{9D8B030D-6E8A-4147-A177-3AD203B41FA5}">
                      <a16:colId xmlns:a16="http://schemas.microsoft.com/office/drawing/2014/main" val="2650489719"/>
                    </a:ext>
                  </a:extLst>
                </a:gridCol>
                <a:gridCol w="1549415">
                  <a:extLst>
                    <a:ext uri="{9D8B030D-6E8A-4147-A177-3AD203B41FA5}">
                      <a16:colId xmlns:a16="http://schemas.microsoft.com/office/drawing/2014/main" val="1455142588"/>
                    </a:ext>
                  </a:extLst>
                </a:gridCol>
                <a:gridCol w="1686864">
                  <a:extLst>
                    <a:ext uri="{9D8B030D-6E8A-4147-A177-3AD203B41FA5}">
                      <a16:colId xmlns:a16="http://schemas.microsoft.com/office/drawing/2014/main" val="2380624550"/>
                    </a:ext>
                  </a:extLst>
                </a:gridCol>
                <a:gridCol w="1246404">
                  <a:extLst>
                    <a:ext uri="{9D8B030D-6E8A-4147-A177-3AD203B41FA5}">
                      <a16:colId xmlns:a16="http://schemas.microsoft.com/office/drawing/2014/main" val="3809760657"/>
                    </a:ext>
                  </a:extLst>
                </a:gridCol>
              </a:tblGrid>
              <a:tr h="10422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Node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Vector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Messages: Origin, NodeWeight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4852365"/>
                  </a:ext>
                </a:extLst>
              </a:tr>
              <a:tr h="20845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AA0, AD-2, AE-1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AD, (AD0, AE1, AB2)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8324667"/>
                  </a:ext>
                </a:extLst>
              </a:tr>
              <a:tr h="23217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AB0, AA-1, CC0, AD-3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AA, (AA0, AD-2, AE-1)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CC, (CC0, AB0, AA-1)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3077880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AD0, AE1, AB2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AE, (AE0, AB1, AA0, CC1)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4897274"/>
                  </a:ext>
                </a:extLst>
              </a:tr>
              <a:tr h="160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AE0, AB1, AA0, CC1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AB, (AB0, AA-1, CC0, AD-3)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6311699"/>
                  </a:ext>
                </a:extLst>
              </a:tr>
              <a:tr h="20845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CC0, AB0, AA-1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AB, (AB0, AA-1, CC0, AD-3)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1756464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713D568-DD7F-4FD7-953F-9144E91177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789770"/>
              </p:ext>
            </p:extLst>
          </p:nvPr>
        </p:nvGraphicFramePr>
        <p:xfrm>
          <a:off x="381000" y="2565929"/>
          <a:ext cx="6057901" cy="1446888"/>
        </p:xfrm>
        <a:graphic>
          <a:graphicData uri="http://schemas.openxmlformats.org/drawingml/2006/table">
            <a:tbl>
              <a:tblPr/>
              <a:tblGrid>
                <a:gridCol w="761601">
                  <a:extLst>
                    <a:ext uri="{9D8B030D-6E8A-4147-A177-3AD203B41FA5}">
                      <a16:colId xmlns:a16="http://schemas.microsoft.com/office/drawing/2014/main" val="1321308977"/>
                    </a:ext>
                  </a:extLst>
                </a:gridCol>
                <a:gridCol w="1700909">
                  <a:extLst>
                    <a:ext uri="{9D8B030D-6E8A-4147-A177-3AD203B41FA5}">
                      <a16:colId xmlns:a16="http://schemas.microsoft.com/office/drawing/2014/main" val="310052643"/>
                    </a:ext>
                  </a:extLst>
                </a:gridCol>
                <a:gridCol w="1967469">
                  <a:extLst>
                    <a:ext uri="{9D8B030D-6E8A-4147-A177-3AD203B41FA5}">
                      <a16:colId xmlns:a16="http://schemas.microsoft.com/office/drawing/2014/main" val="3987343675"/>
                    </a:ext>
                  </a:extLst>
                </a:gridCol>
                <a:gridCol w="1627922">
                  <a:extLst>
                    <a:ext uri="{9D8B030D-6E8A-4147-A177-3AD203B41FA5}">
                      <a16:colId xmlns:a16="http://schemas.microsoft.com/office/drawing/2014/main" val="4050698814"/>
                    </a:ext>
                  </a:extLst>
                </a:gridCol>
              </a:tblGrid>
              <a:tr h="15609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Node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Vector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Messages: Origin, NodeWeight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188960"/>
                  </a:ext>
                </a:extLst>
              </a:tr>
              <a:tr h="36911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AA0, AD-2, AE-1, AB0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AD, (AD0, AE1, AB2, AA1, CC2)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490468"/>
                  </a:ext>
                </a:extLst>
              </a:tr>
              <a:tr h="15609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AB0, AA-1, CC0, AD-3, AE-2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AA, (AA0, AD-2, AE-1, AB0)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CC, (CC0, AB0, AA-1, AD-3)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1201313"/>
                  </a:ext>
                </a:extLst>
              </a:tr>
              <a:tr h="15609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AD0, AE1, AB2, AA1, CC2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AE, (AE0, AB1, AA0, CC1, AD-2)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0815734"/>
                  </a:ext>
                </a:extLst>
              </a:tr>
              <a:tr h="15609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AE0, AB1, AA0, CC1, AD-2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AB, (AB0, AA-1, CC0, AD-3, AE-2)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8836926"/>
                  </a:ext>
                </a:extLst>
              </a:tr>
              <a:tr h="36911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CC0, AB0, AA-1, AD-3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AB, (AB0, AA-1, CC0, AD-3, AE-2)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2921520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CB524C8-B6F0-48DF-A3F0-A9EC68D96A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3138170"/>
              </p:ext>
            </p:extLst>
          </p:nvPr>
        </p:nvGraphicFramePr>
        <p:xfrm>
          <a:off x="6707716" y="3068963"/>
          <a:ext cx="4722283" cy="762000"/>
        </p:xfrm>
        <a:graphic>
          <a:graphicData uri="http://schemas.openxmlformats.org/drawingml/2006/table">
            <a:tbl>
              <a:tblPr/>
              <a:tblGrid>
                <a:gridCol w="4722283">
                  <a:extLst>
                    <a:ext uri="{9D8B030D-6E8A-4147-A177-3AD203B41FA5}">
                      <a16:colId xmlns:a16="http://schemas.microsoft.com/office/drawing/2014/main" val="183117323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Remember, only send out messages if there is a change in the DV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205502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Only AA and CC had changes, AA  and CC only have AB as incoming link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13966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 only AB receives messages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9938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(Try doing the math for AB, AD, AE, CC to see no changes)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4770775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DA30AD7-9B62-43A1-894B-1F1425E0F7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8907641"/>
              </p:ext>
            </p:extLst>
          </p:nvPr>
        </p:nvGraphicFramePr>
        <p:xfrm>
          <a:off x="361952" y="4195893"/>
          <a:ext cx="6299200" cy="1383640"/>
        </p:xfrm>
        <a:graphic>
          <a:graphicData uri="http://schemas.openxmlformats.org/drawingml/2006/table">
            <a:tbl>
              <a:tblPr/>
              <a:tblGrid>
                <a:gridCol w="482600">
                  <a:extLst>
                    <a:ext uri="{9D8B030D-6E8A-4147-A177-3AD203B41FA5}">
                      <a16:colId xmlns:a16="http://schemas.microsoft.com/office/drawing/2014/main" val="3604888091"/>
                    </a:ext>
                  </a:extLst>
                </a:gridCol>
                <a:gridCol w="1866900">
                  <a:extLst>
                    <a:ext uri="{9D8B030D-6E8A-4147-A177-3AD203B41FA5}">
                      <a16:colId xmlns:a16="http://schemas.microsoft.com/office/drawing/2014/main" val="2022017142"/>
                    </a:ext>
                  </a:extLst>
                </a:gridCol>
                <a:gridCol w="1968500">
                  <a:extLst>
                    <a:ext uri="{9D8B030D-6E8A-4147-A177-3AD203B41FA5}">
                      <a16:colId xmlns:a16="http://schemas.microsoft.com/office/drawing/2014/main" val="3401692132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65579751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Node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Vector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Messages: Origin, NodeWeight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968989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AA0, AD-2, AE-1, AB0, CC0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0868797"/>
                  </a:ext>
                </a:extLst>
              </a:tr>
              <a:tr h="24064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AB0, AA-1, CC0, AD-3, AE-2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AA, (AA0, AD-2, AE-1, AB0, </a:t>
                      </a: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CC0)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CC, (CC0, AB0, AA-1, AD-3, AE-2)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939369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AD0, AE1, AB2, AA1, CC2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75200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AE0, AB1, AA0, CC1, AD-2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977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CC0, AB0, AA-1, AD-3, AE-2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797794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9903346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EF940A7-6491-450D-893C-61D05AFFA9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2010385"/>
              </p:ext>
            </p:extLst>
          </p:nvPr>
        </p:nvGraphicFramePr>
        <p:xfrm>
          <a:off x="6707716" y="4238609"/>
          <a:ext cx="5816599" cy="1524000"/>
        </p:xfrm>
        <a:graphic>
          <a:graphicData uri="http://schemas.openxmlformats.org/drawingml/2006/table">
            <a:tbl>
              <a:tblPr/>
              <a:tblGrid>
                <a:gridCol w="1868940">
                  <a:extLst>
                    <a:ext uri="{9D8B030D-6E8A-4147-A177-3AD203B41FA5}">
                      <a16:colId xmlns:a16="http://schemas.microsoft.com/office/drawing/2014/main" val="74873108"/>
                    </a:ext>
                  </a:extLst>
                </a:gridCol>
                <a:gridCol w="1964294">
                  <a:extLst>
                    <a:ext uri="{9D8B030D-6E8A-4147-A177-3AD203B41FA5}">
                      <a16:colId xmlns:a16="http://schemas.microsoft.com/office/drawing/2014/main" val="30844609"/>
                    </a:ext>
                  </a:extLst>
                </a:gridCol>
                <a:gridCol w="1983365">
                  <a:extLst>
                    <a:ext uri="{9D8B030D-6E8A-4147-A177-3AD203B41FA5}">
                      <a16:colId xmlns:a16="http://schemas.microsoft.com/office/drawing/2014/main" val="21644552"/>
                    </a:ext>
                  </a:extLst>
                </a:gridCol>
              </a:tblGrid>
              <a:tr h="190500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 nodes have learned of all reachable nodes (no more "add" showing up)*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965732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2227208"/>
                  </a:ext>
                </a:extLst>
              </a:tr>
              <a:tr h="190500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*Remember, in some topologies, some nodes won't be reachable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0018096"/>
                  </a:ext>
                </a:extLst>
              </a:tr>
              <a:tr h="1905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Meaning not all nodes are in every other nodes' DV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5461187"/>
                  </a:ext>
                </a:extLst>
              </a:tr>
              <a:tr h="1905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Example: A&lt;--B--&gt;C: C won't be A's DV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66215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522080"/>
                  </a:ext>
                </a:extLst>
              </a:tr>
              <a:tr h="190500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Something weird is happening. The message from AA makes AB go around the loop to get to CC.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99024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Keep going to find out why.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66744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85498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184918-4952-4297-92BE-810C1C273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85607"/>
            <a:ext cx="11430000" cy="1014761"/>
          </a:xfrm>
        </p:spPr>
        <p:txBody>
          <a:bodyPr/>
          <a:lstStyle/>
          <a:p>
            <a:r>
              <a:rPr lang="en-US" dirty="0"/>
              <a:t>Example: 5</a:t>
            </a:r>
            <a:r>
              <a:rPr lang="en-US" baseline="30000" dirty="0"/>
              <a:t>th</a:t>
            </a:r>
            <a:r>
              <a:rPr lang="en-US" dirty="0"/>
              <a:t> Iteration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31BDC3E-39FC-4207-B79F-738E94F4B94A}"/>
              </a:ext>
            </a:extLst>
          </p:cNvPr>
          <p:cNvGraphicFramePr>
            <a:graphicFrameLocks noGrp="1"/>
          </p:cNvGraphicFramePr>
          <p:nvPr/>
        </p:nvGraphicFramePr>
        <p:xfrm>
          <a:off x="501649" y="1166976"/>
          <a:ext cx="5450417" cy="381000"/>
        </p:xfrm>
        <a:graphic>
          <a:graphicData uri="http://schemas.openxmlformats.org/drawingml/2006/table">
            <a:tbl>
              <a:tblPr/>
              <a:tblGrid>
                <a:gridCol w="5450417">
                  <a:extLst>
                    <a:ext uri="{9D8B030D-6E8A-4147-A177-3AD203B41FA5}">
                      <a16:colId xmlns:a16="http://schemas.microsoft.com/office/drawing/2014/main" val="393963609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229412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645542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9B36DC9-DAC3-4156-B361-5DD5814C3B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829872"/>
              </p:ext>
            </p:extLst>
          </p:nvPr>
        </p:nvGraphicFramePr>
        <p:xfrm>
          <a:off x="294216" y="3901534"/>
          <a:ext cx="11315700" cy="1933575"/>
        </p:xfrm>
        <a:graphic>
          <a:graphicData uri="http://schemas.openxmlformats.org/drawingml/2006/table">
            <a:tbl>
              <a:tblPr/>
              <a:tblGrid>
                <a:gridCol w="761573">
                  <a:extLst>
                    <a:ext uri="{9D8B030D-6E8A-4147-A177-3AD203B41FA5}">
                      <a16:colId xmlns:a16="http://schemas.microsoft.com/office/drawing/2014/main" val="662447098"/>
                    </a:ext>
                  </a:extLst>
                </a:gridCol>
                <a:gridCol w="1865853">
                  <a:extLst>
                    <a:ext uri="{9D8B030D-6E8A-4147-A177-3AD203B41FA5}">
                      <a16:colId xmlns:a16="http://schemas.microsoft.com/office/drawing/2014/main" val="406085562"/>
                    </a:ext>
                  </a:extLst>
                </a:gridCol>
                <a:gridCol w="2068939">
                  <a:extLst>
                    <a:ext uri="{9D8B030D-6E8A-4147-A177-3AD203B41FA5}">
                      <a16:colId xmlns:a16="http://schemas.microsoft.com/office/drawing/2014/main" val="2127464346"/>
                    </a:ext>
                  </a:extLst>
                </a:gridCol>
                <a:gridCol w="2998692">
                  <a:extLst>
                    <a:ext uri="{9D8B030D-6E8A-4147-A177-3AD203B41FA5}">
                      <a16:colId xmlns:a16="http://schemas.microsoft.com/office/drawing/2014/main" val="2765935161"/>
                    </a:ext>
                  </a:extLst>
                </a:gridCol>
                <a:gridCol w="1742097">
                  <a:extLst>
                    <a:ext uri="{9D8B030D-6E8A-4147-A177-3AD203B41FA5}">
                      <a16:colId xmlns:a16="http://schemas.microsoft.com/office/drawing/2014/main" val="2812974227"/>
                    </a:ext>
                  </a:extLst>
                </a:gridCol>
                <a:gridCol w="1878546">
                  <a:extLst>
                    <a:ext uri="{9D8B030D-6E8A-4147-A177-3AD203B41FA5}">
                      <a16:colId xmlns:a16="http://schemas.microsoft.com/office/drawing/2014/main" val="418468512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Node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Vector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Messages: Origin, NodeWeight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Processing: cost to origin + NodeWeight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 Vectors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 Messages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4765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AA0, AD-2, AE-1, AB0, CC0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0307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AB0, AA-1, CC-1, AD-3, AE-2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396484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AD0, AE1, AB2, AA1, CC2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AE, (AE0, AB1, AA0, CC0, AD-2)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2046837"/>
                  </a:ext>
                </a:extLst>
              </a:tr>
              <a:tr h="6000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AE0, AB1, AA0, CC1, AD-2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AB, (AB0, AA-1, CC-1, AD-3, AE-2)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AB: 1+0=no change; AA: 1+-1=0, no change; CC:1+-1=0, update; AD: 1+-3=-2,no change; AE=self, ignore.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AE0, AB1, AA0, CC0, AD-2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59184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CC0, AB0, AA-1, AD-3, AE-2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AB, (AB0, AA-1, CC-1, AD-3, AE-2)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AB: 0+0=0,no change; AA: 0+-1=-1, no change; CC: self, ignore; AD: 0+-3=-3, no change; AE:0+-2=-2, no change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CC0, AB0, AA-1, AD-3, AE-2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65517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D63BF55-6AEB-4627-94EA-E9C1BA43C8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6064948"/>
              </p:ext>
            </p:extLst>
          </p:nvPr>
        </p:nvGraphicFramePr>
        <p:xfrm>
          <a:off x="294216" y="1357476"/>
          <a:ext cx="8674100" cy="2049780"/>
        </p:xfrm>
        <a:graphic>
          <a:graphicData uri="http://schemas.openxmlformats.org/drawingml/2006/table">
            <a:tbl>
              <a:tblPr/>
              <a:tblGrid>
                <a:gridCol w="6931663">
                  <a:extLst>
                    <a:ext uri="{9D8B030D-6E8A-4147-A177-3AD203B41FA5}">
                      <a16:colId xmlns:a16="http://schemas.microsoft.com/office/drawing/2014/main" val="2418426820"/>
                    </a:ext>
                  </a:extLst>
                </a:gridCol>
                <a:gridCol w="1742437">
                  <a:extLst>
                    <a:ext uri="{9D8B030D-6E8A-4147-A177-3AD203B41FA5}">
                      <a16:colId xmlns:a16="http://schemas.microsoft.com/office/drawing/2014/main" val="319465546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Negative cycle started to develop when AB evaluated message from AA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35938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 has link to AA at -1 and sees it can reach CC at a cheaper cost by going through AA instead of directly to CC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0033461"/>
                  </a:ext>
                </a:extLst>
              </a:tr>
              <a:tr h="1905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 has lost that it will be routing traffic back through AB to get to CC. No way to tell. Starting negative count to infinity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132531"/>
                  </a:ext>
                </a:extLst>
              </a:tr>
              <a:tr h="1905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Node CC won't ever actually receive traffic because of the infinite loop</a:t>
                      </a:r>
                      <a:b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(AB will send to AA, go around the loop and again come to AB)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9749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There is a negative cycle because AA-&gt;AD-&gt;AE-&gt;AB-&gt;AA is a cost of -1 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255395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and it can be traversed an infinite number of times, always decreasing by 1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47312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assumptions, you may stop at -99 and mark it as a negative cycle.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044314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Keep doing the processing until you see that the cost to CC continually decreases for every node in this topology.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938354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Note: in a larger topology, it won't be every node that needs to set the weight to CC to -99.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400892"/>
                  </a:ext>
                </a:extLst>
              </a:tr>
              <a:tr h="1905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What if there were another node, DD, off to the right of CC? Say AB&lt;--(0)--&gt;CC&lt;--(-4)--DD? Then DD wouldn't have a cost -99.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6960250"/>
                  </a:ext>
                </a:extLst>
              </a:tr>
            </a:tbl>
          </a:graphicData>
        </a:graphic>
      </p:graphicFrame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D0C8AB9-B259-4DBB-AE8D-EB04FF2145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81583" y="0"/>
            <a:ext cx="4914179" cy="2921488"/>
          </a:xfrm>
        </p:spPr>
      </p:pic>
    </p:spTree>
    <p:extLst>
      <p:ext uri="{BB962C8B-B14F-4D97-AF65-F5344CB8AC3E}">
        <p14:creationId xmlns:p14="http://schemas.microsoft.com/office/powerpoint/2010/main" val="42198183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184918-4952-4297-92BE-810C1C273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85607"/>
            <a:ext cx="11430000" cy="1014761"/>
          </a:xfrm>
        </p:spPr>
        <p:txBody>
          <a:bodyPr/>
          <a:lstStyle/>
          <a:p>
            <a:r>
              <a:rPr lang="en-US" dirty="0"/>
              <a:t>Example: 6</a:t>
            </a:r>
            <a:r>
              <a:rPr lang="en-US" baseline="30000" dirty="0"/>
              <a:t>th</a:t>
            </a:r>
            <a:r>
              <a:rPr lang="en-US" dirty="0"/>
              <a:t> Iteration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31BDC3E-39FC-4207-B79F-738E94F4B94A}"/>
              </a:ext>
            </a:extLst>
          </p:cNvPr>
          <p:cNvGraphicFramePr>
            <a:graphicFrameLocks noGrp="1"/>
          </p:cNvGraphicFramePr>
          <p:nvPr/>
        </p:nvGraphicFramePr>
        <p:xfrm>
          <a:off x="501649" y="1166976"/>
          <a:ext cx="5450417" cy="381000"/>
        </p:xfrm>
        <a:graphic>
          <a:graphicData uri="http://schemas.openxmlformats.org/drawingml/2006/table">
            <a:tbl>
              <a:tblPr/>
              <a:tblGrid>
                <a:gridCol w="5450417">
                  <a:extLst>
                    <a:ext uri="{9D8B030D-6E8A-4147-A177-3AD203B41FA5}">
                      <a16:colId xmlns:a16="http://schemas.microsoft.com/office/drawing/2014/main" val="393963609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229412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645542"/>
                  </a:ext>
                </a:extLst>
              </a:tr>
            </a:tbl>
          </a:graphicData>
        </a:graphic>
      </p:graphicFrame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D0C8AB9-B259-4DBB-AE8D-EB04FF2145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81583" y="0"/>
            <a:ext cx="4914179" cy="2921488"/>
          </a:xfr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E88C5C8-B955-4CC6-B77A-C8557F821B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1658823"/>
              </p:ext>
            </p:extLst>
          </p:nvPr>
        </p:nvGraphicFramePr>
        <p:xfrm>
          <a:off x="738715" y="3894655"/>
          <a:ext cx="10426701" cy="1524000"/>
        </p:xfrm>
        <a:graphic>
          <a:graphicData uri="http://schemas.openxmlformats.org/drawingml/2006/table">
            <a:tbl>
              <a:tblPr/>
              <a:tblGrid>
                <a:gridCol w="761768">
                  <a:extLst>
                    <a:ext uri="{9D8B030D-6E8A-4147-A177-3AD203B41FA5}">
                      <a16:colId xmlns:a16="http://schemas.microsoft.com/office/drawing/2014/main" val="1130683022"/>
                    </a:ext>
                  </a:extLst>
                </a:gridCol>
                <a:gridCol w="1866332">
                  <a:extLst>
                    <a:ext uri="{9D8B030D-6E8A-4147-A177-3AD203B41FA5}">
                      <a16:colId xmlns:a16="http://schemas.microsoft.com/office/drawing/2014/main" val="324596755"/>
                    </a:ext>
                  </a:extLst>
                </a:gridCol>
                <a:gridCol w="1967901">
                  <a:extLst>
                    <a:ext uri="{9D8B030D-6E8A-4147-A177-3AD203B41FA5}">
                      <a16:colId xmlns:a16="http://schemas.microsoft.com/office/drawing/2014/main" val="4227564449"/>
                    </a:ext>
                  </a:extLst>
                </a:gridCol>
                <a:gridCol w="2466224">
                  <a:extLst>
                    <a:ext uri="{9D8B030D-6E8A-4147-A177-3AD203B41FA5}">
                      <a16:colId xmlns:a16="http://schemas.microsoft.com/office/drawing/2014/main" val="3839137132"/>
                    </a:ext>
                  </a:extLst>
                </a:gridCol>
                <a:gridCol w="1510840">
                  <a:extLst>
                    <a:ext uri="{9D8B030D-6E8A-4147-A177-3AD203B41FA5}">
                      <a16:colId xmlns:a16="http://schemas.microsoft.com/office/drawing/2014/main" val="665011505"/>
                    </a:ext>
                  </a:extLst>
                </a:gridCol>
                <a:gridCol w="1853636">
                  <a:extLst>
                    <a:ext uri="{9D8B030D-6E8A-4147-A177-3AD203B41FA5}">
                      <a16:colId xmlns:a16="http://schemas.microsoft.com/office/drawing/2014/main" val="231015215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Node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Vector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Messages: Origin, NodeWeight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Processing: cost to origin + NodeWeight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 Vectors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 Messages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23826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AA0, AD-2, AE-1, AB0, CC0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AD, (AD0, AE1, AB2, AA1, CC1)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78889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AB0, AA-1, CC-1, AD-3, AE-2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47341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AD0, AE1, AB2, AA1, CC2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AE, (AE0, AB1, AA0, CC0, AD-2)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AE:1+0=1, no change; AB: 1+1=2, no change; AA: 1+0=no change; CC: 1+0 =1, update; AD: self, ignore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AD0, AE1, AB2, AA1, CC1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69316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AE0, AB1, AA0, </a:t>
                      </a:r>
                      <a:r>
                        <a:rPr lang="it-IT" sz="1100" b="1" i="0" u="none" strike="noStrike" dirty="0">
                          <a:solidFill>
                            <a:schemeClr val="accent2"/>
                          </a:solidFill>
                          <a:effectLst/>
                          <a:latin typeface="Calibri" panose="020F0502020204030204" pitchFamily="34" charset="0"/>
                        </a:rPr>
                        <a:t>CC0</a:t>
                      </a: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AD-2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047189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CC0, AB0, AA-1, AD-3, AE-2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3688837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E3F3EC7-6B8A-4BB3-AAC3-D65B536F69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0216961"/>
              </p:ext>
            </p:extLst>
          </p:nvPr>
        </p:nvGraphicFramePr>
        <p:xfrm>
          <a:off x="501649" y="1162902"/>
          <a:ext cx="5856818" cy="952500"/>
        </p:xfrm>
        <a:graphic>
          <a:graphicData uri="http://schemas.openxmlformats.org/drawingml/2006/table">
            <a:tbl>
              <a:tblPr/>
              <a:tblGrid>
                <a:gridCol w="5856818">
                  <a:extLst>
                    <a:ext uri="{9D8B030D-6E8A-4147-A177-3AD203B41FA5}">
                      <a16:colId xmlns:a16="http://schemas.microsoft.com/office/drawing/2014/main" val="545069476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Look at how AE-CC changed. It'll keep going. We stop at -99.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84559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 should recognize that it keeps going down in cost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54315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 will eventually get to CC-99, stay there, don't send out new message.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4503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nodes already reached -99 for CC, so just don't keep adding costs.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35173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 every node will check if cost = -99 for CC, don't send out messages anymore or change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59113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9894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184918-4952-4297-92BE-810C1C273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85607"/>
            <a:ext cx="11430000" cy="1014761"/>
          </a:xfrm>
        </p:spPr>
        <p:txBody>
          <a:bodyPr/>
          <a:lstStyle/>
          <a:p>
            <a:r>
              <a:rPr lang="en-US" dirty="0"/>
              <a:t>Example: </a:t>
            </a:r>
            <a:r>
              <a:rPr lang="en-US" dirty="0" err="1"/>
              <a:t>Xth</a:t>
            </a:r>
            <a:r>
              <a:rPr lang="en-US" dirty="0"/>
              <a:t> Iteration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31BDC3E-39FC-4207-B79F-738E94F4B94A}"/>
              </a:ext>
            </a:extLst>
          </p:cNvPr>
          <p:cNvGraphicFramePr>
            <a:graphicFrameLocks noGrp="1"/>
          </p:cNvGraphicFramePr>
          <p:nvPr/>
        </p:nvGraphicFramePr>
        <p:xfrm>
          <a:off x="501649" y="1166976"/>
          <a:ext cx="5450417" cy="381000"/>
        </p:xfrm>
        <a:graphic>
          <a:graphicData uri="http://schemas.openxmlformats.org/drawingml/2006/table">
            <a:tbl>
              <a:tblPr/>
              <a:tblGrid>
                <a:gridCol w="5450417">
                  <a:extLst>
                    <a:ext uri="{9D8B030D-6E8A-4147-A177-3AD203B41FA5}">
                      <a16:colId xmlns:a16="http://schemas.microsoft.com/office/drawing/2014/main" val="393963609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229412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645542"/>
                  </a:ext>
                </a:extLst>
              </a:tr>
            </a:tbl>
          </a:graphicData>
        </a:graphic>
      </p:graphicFrame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D0C8AB9-B259-4DBB-AE8D-EB04FF2145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81583" y="0"/>
            <a:ext cx="4914179" cy="2921488"/>
          </a:xfr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54A42FB-EF78-4B70-9830-773E1724E8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9507768"/>
              </p:ext>
            </p:extLst>
          </p:nvPr>
        </p:nvGraphicFramePr>
        <p:xfrm>
          <a:off x="1058333" y="2040467"/>
          <a:ext cx="4914178" cy="2743200"/>
        </p:xfrm>
        <a:graphic>
          <a:graphicData uri="http://schemas.openxmlformats.org/drawingml/2006/table">
            <a:tbl>
              <a:tblPr/>
              <a:tblGrid>
                <a:gridCol w="1424399">
                  <a:extLst>
                    <a:ext uri="{9D8B030D-6E8A-4147-A177-3AD203B41FA5}">
                      <a16:colId xmlns:a16="http://schemas.microsoft.com/office/drawing/2014/main" val="3322792170"/>
                    </a:ext>
                  </a:extLst>
                </a:gridCol>
                <a:gridCol w="3489779">
                  <a:extLst>
                    <a:ext uri="{9D8B030D-6E8A-4147-A177-3AD203B41FA5}">
                      <a16:colId xmlns:a16="http://schemas.microsoft.com/office/drawing/2014/main" val="1124606883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Node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Vector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7477418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AA0, AD-2, AE-1, AB0, CC-99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854811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AB0, AA-1, CC-99, AD-3, AE-2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281912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AD0, AE1, AB2, AA1, CC-99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098128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AE0, AB1, AA0, CC-99, AD-2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633395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CC0, AB0, AA-1, AD-3, AE-2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47505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49828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DA0DA6C-D39B-47FF-AB1C-1AE14E56A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Grading is performed on the generated log file, not std out. </a:t>
            </a:r>
          </a:p>
          <a:p>
            <a:r>
              <a:rPr lang="en-US" dirty="0" err="1"/>
              <a:t>Autograder</a:t>
            </a:r>
            <a:r>
              <a:rPr lang="en-US" dirty="0"/>
              <a:t> checks for presence of previous iterations (no specific quantity), and the </a:t>
            </a:r>
            <a:r>
              <a:rPr lang="en-US"/>
              <a:t>final iteration for </a:t>
            </a:r>
            <a:r>
              <a:rPr lang="en-US" dirty="0"/>
              <a:t>correctness</a:t>
            </a:r>
          </a:p>
          <a:p>
            <a:r>
              <a:rPr lang="en-US" dirty="0"/>
              <a:t>Each vector’s nodes don’t need to be in a particular order</a:t>
            </a:r>
          </a:p>
          <a:p>
            <a:pPr lvl="1"/>
            <a:r>
              <a:rPr lang="en-US" dirty="0"/>
              <a:t>Both of these would be acceptable</a:t>
            </a:r>
          </a:p>
          <a:p>
            <a:pPr lvl="2"/>
            <a:r>
              <a:rPr lang="pt-BR" dirty="0"/>
              <a:t>A:A0,C16,B6,</a:t>
            </a:r>
            <a:r>
              <a:rPr lang="pt-BR" b="1" dirty="0"/>
              <a:t>E6,D5</a:t>
            </a:r>
            <a:endParaRPr lang="pt-BR" dirty="0"/>
          </a:p>
          <a:p>
            <a:pPr lvl="2"/>
            <a:r>
              <a:rPr lang="pt-BR" dirty="0"/>
              <a:t>A:A0,C16,B6,</a:t>
            </a:r>
            <a:r>
              <a:rPr lang="pt-BR" b="1" dirty="0"/>
              <a:t>D5,E6</a:t>
            </a:r>
            <a:endParaRPr lang="pt-BR" dirty="0"/>
          </a:p>
          <a:p>
            <a:pPr lvl="1"/>
            <a:r>
              <a:rPr lang="en-US" dirty="0"/>
              <a:t>Helpers.py alphabetizes after every round. 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6027BA-7202-401A-98B2-A46DBD734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questions</a:t>
            </a:r>
          </a:p>
        </p:txBody>
      </p:sp>
    </p:spTree>
    <p:extLst>
      <p:ext uri="{BB962C8B-B14F-4D97-AF65-F5344CB8AC3E}">
        <p14:creationId xmlns:p14="http://schemas.microsoft.com/office/powerpoint/2010/main" val="36781233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9375E2A-1804-451D-933F-5D3C6C22A6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we may test your code against: </a:t>
            </a:r>
          </a:p>
          <a:p>
            <a:pPr lvl="1"/>
            <a:r>
              <a:rPr lang="en-US" dirty="0"/>
              <a:t>topologies with and without cycles (loops), including odd length cycles </a:t>
            </a:r>
          </a:p>
          <a:p>
            <a:pPr lvl="1"/>
            <a:r>
              <a:rPr lang="en-US" dirty="0"/>
              <a:t>topologies of varying sizes, including topologies with more than 26 nodes </a:t>
            </a:r>
          </a:p>
          <a:p>
            <a:pPr lvl="1"/>
            <a:r>
              <a:rPr lang="en-US" dirty="0"/>
              <a:t>topologies with nodes with names longer than one character</a:t>
            </a:r>
          </a:p>
          <a:p>
            <a:pPr lvl="1"/>
            <a:r>
              <a:rPr lang="en-US" dirty="0"/>
              <a:t>topologies with multiple paths to different nodes </a:t>
            </a:r>
          </a:p>
          <a:p>
            <a:pPr lvl="1"/>
            <a:r>
              <a:rPr lang="en-US" dirty="0"/>
              <a:t>topologies that include any combination of positive weights, zero weight, and negative weight</a:t>
            </a:r>
          </a:p>
          <a:p>
            <a:pPr lvl="1"/>
            <a:r>
              <a:rPr lang="en-US" dirty="0"/>
              <a:t>topologies with negative cycles, meaning a node may reach another at infinitely low cost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01E83B8-1FAE-4921-81B3-C97286B9E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Topologies</a:t>
            </a:r>
          </a:p>
        </p:txBody>
      </p:sp>
    </p:spTree>
    <p:extLst>
      <p:ext uri="{BB962C8B-B14F-4D97-AF65-F5344CB8AC3E}">
        <p14:creationId xmlns:p14="http://schemas.microsoft.com/office/powerpoint/2010/main" val="23403733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8C900A-C3FB-458A-B40C-4C53E8331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we may test your code against:</a:t>
            </a:r>
          </a:p>
          <a:p>
            <a:pPr lvl="1"/>
            <a:r>
              <a:rPr lang="en-US" dirty="0"/>
              <a:t>topologies with Nodes that do not have incoming or outgoing links</a:t>
            </a:r>
          </a:p>
          <a:p>
            <a:pPr lvl="2"/>
            <a:r>
              <a:rPr lang="en-US" dirty="0"/>
              <a:t>All nodes will be connected but:</a:t>
            </a:r>
          </a:p>
          <a:p>
            <a:pPr lvl="3"/>
            <a:r>
              <a:rPr lang="en-US" dirty="0"/>
              <a:t>some may have both incoming and outgoing links</a:t>
            </a:r>
          </a:p>
          <a:p>
            <a:pPr lvl="3"/>
            <a:r>
              <a:rPr lang="en-US" dirty="0"/>
              <a:t>some may only have incoming links</a:t>
            </a:r>
          </a:p>
          <a:p>
            <a:pPr lvl="3"/>
            <a:r>
              <a:rPr lang="en-US" dirty="0"/>
              <a:t>some may only have outgoing links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FCABE4-9D90-4645-A9DF-AD8F350B1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Topologies</a:t>
            </a:r>
          </a:p>
        </p:txBody>
      </p:sp>
    </p:spTree>
    <p:extLst>
      <p:ext uri="{BB962C8B-B14F-4D97-AF65-F5344CB8AC3E}">
        <p14:creationId xmlns:p14="http://schemas.microsoft.com/office/powerpoint/2010/main" val="33063989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078BE4-0B59-459C-B208-2D7516087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we will NOT test your code against (so you don’t need to account for these):</a:t>
            </a:r>
          </a:p>
          <a:p>
            <a:pPr lvl="1"/>
            <a:r>
              <a:rPr lang="en-US" dirty="0"/>
              <a:t>topologies with more than one link from </a:t>
            </a:r>
            <a:r>
              <a:rPr lang="en-US" i="1" u="sng" dirty="0"/>
              <a:t>the same origin to the same destination</a:t>
            </a:r>
            <a:r>
              <a:rPr lang="en-US" dirty="0"/>
              <a:t> (multi-graphs)</a:t>
            </a:r>
          </a:p>
          <a:p>
            <a:pPr lvl="2"/>
            <a:r>
              <a:rPr lang="en-US" dirty="0"/>
              <a:t>Example: You won’t see</a:t>
            </a:r>
            <a:br>
              <a:rPr lang="en-US" dirty="0"/>
            </a:br>
            <a:r>
              <a:rPr lang="en-US" dirty="0"/>
              <a:t>	A, B, 1, B, 2</a:t>
            </a:r>
          </a:p>
          <a:p>
            <a:pPr lvl="1"/>
            <a:r>
              <a:rPr lang="en-US" dirty="0"/>
              <a:t>topologies with portions of the network disconnected from each other (partitioned networks)</a:t>
            </a:r>
          </a:p>
          <a:p>
            <a:pPr lvl="1"/>
            <a:r>
              <a:rPr lang="en-US" dirty="0"/>
              <a:t>topologies with a valid path between two indirectly linked nodes with no cycle with an actual total cost of ≤ -99 (topologies will respect that -99 is “negative infinity” for this project)</a:t>
            </a:r>
          </a:p>
          <a:p>
            <a:pPr lvl="1"/>
            <a:r>
              <a:rPr lang="en-US" dirty="0"/>
              <a:t>Improperly formatted topologies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B1EA17E-53C9-47F4-804E-6A055575A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Topologies</a:t>
            </a:r>
          </a:p>
        </p:txBody>
      </p:sp>
    </p:spTree>
    <p:extLst>
      <p:ext uri="{BB962C8B-B14F-4D97-AF65-F5344CB8AC3E}">
        <p14:creationId xmlns:p14="http://schemas.microsoft.com/office/powerpoint/2010/main" val="41169888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AB6E918-B50F-4DF9-B9E2-AA5B797575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goal is a </a:t>
            </a:r>
            <a:r>
              <a:rPr lang="en-US" b="1" i="1" dirty="0"/>
              <a:t>distributed algorithm</a:t>
            </a:r>
            <a:r>
              <a:rPr lang="en-US" dirty="0"/>
              <a:t> that does NOT depend on global knowledge. This rules out:</a:t>
            </a:r>
          </a:p>
          <a:p>
            <a:pPr lvl="1"/>
            <a:r>
              <a:rPr lang="en-US" dirty="0"/>
              <a:t>Declaring global variables or using static variables</a:t>
            </a:r>
          </a:p>
          <a:p>
            <a:pPr lvl="1"/>
            <a:r>
              <a:rPr lang="en-US" dirty="0"/>
              <a:t>Directly accessing the topology object</a:t>
            </a:r>
          </a:p>
          <a:p>
            <a:pPr lvl="1"/>
            <a:r>
              <a:rPr lang="en-US" dirty="0"/>
              <a:t>Using the provided code to allow one Node to access another Node’s internal state</a:t>
            </a:r>
          </a:p>
          <a:p>
            <a:r>
              <a:rPr lang="en-US" dirty="0"/>
              <a:t>The </a:t>
            </a:r>
            <a:r>
              <a:rPr lang="en-US" dirty="0" err="1"/>
              <a:t>autograder</a:t>
            </a:r>
            <a:r>
              <a:rPr lang="en-US" dirty="0"/>
              <a:t> is set up to throw an error if a student’s submission attempts to directly access the topology object. (If this error is thrown, the submission will receive no credit.)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6674B5-4B1E-4AD9-B859-3E816FC31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Spirit of the Project</a:t>
            </a:r>
          </a:p>
        </p:txBody>
      </p:sp>
    </p:spTree>
    <p:extLst>
      <p:ext uri="{BB962C8B-B14F-4D97-AF65-F5344CB8AC3E}">
        <p14:creationId xmlns:p14="http://schemas.microsoft.com/office/powerpoint/2010/main" val="2441049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1893EF0-1FA3-42FC-B415-0FFD3184F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Your submission must terminate on its own.</a:t>
            </a:r>
          </a:p>
          <a:p>
            <a:r>
              <a:rPr lang="en-US" dirty="0"/>
              <a:t>Print statements can drastically slow down implementations, particularly inefficient ones. Submissions should take &lt;10s per topology.</a:t>
            </a:r>
          </a:p>
          <a:p>
            <a:pPr lvl="1"/>
            <a:r>
              <a:rPr lang="en-US" dirty="0"/>
              <a:t>But we do encourage temporarily using print statements for debugging!</a:t>
            </a:r>
          </a:p>
          <a:p>
            <a:r>
              <a:rPr lang="en-US" dirty="0"/>
              <a:t>Logging is very important – this is how we check if your implementation is correct.</a:t>
            </a:r>
          </a:p>
          <a:p>
            <a:pPr lvl="1"/>
            <a:r>
              <a:rPr lang="en-US" dirty="0"/>
              <a:t>Match the format in the TODO comment in DistanceVector.py</a:t>
            </a:r>
          </a:p>
          <a:p>
            <a:r>
              <a:rPr lang="en-US" dirty="0"/>
              <a:t>There’s a FAQ at the end of the project description</a:t>
            </a:r>
          </a:p>
          <a:p>
            <a:r>
              <a:rPr lang="en-US" dirty="0"/>
              <a:t>Use the office hours to ask more questions.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3D2306-116D-4361-B472-93113BD24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comments</a:t>
            </a:r>
          </a:p>
        </p:txBody>
      </p:sp>
    </p:spTree>
    <p:extLst>
      <p:ext uri="{BB962C8B-B14F-4D97-AF65-F5344CB8AC3E}">
        <p14:creationId xmlns:p14="http://schemas.microsoft.com/office/powerpoint/2010/main" val="490157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F9FFC7-2B3B-4C39-9631-1662F1392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“Pure” DV routing protocols use hop count (aka number of links to be traversed) to determine distance between nodes.</a:t>
            </a:r>
          </a:p>
          <a:p>
            <a:r>
              <a:rPr lang="en-US" dirty="0"/>
              <a:t>Some DV routing protocols at higher levels (such as BGP for interdomain routing) must make routing decisions based on business relationships as well as hop count.</a:t>
            </a:r>
          </a:p>
          <a:p>
            <a:pPr lvl="1"/>
            <a:r>
              <a:rPr lang="en-US" dirty="0"/>
              <a:t>These protocols are sometimes called </a:t>
            </a:r>
            <a:r>
              <a:rPr lang="en-US" b="1" dirty="0"/>
              <a:t>Path Vector</a:t>
            </a:r>
            <a:r>
              <a:rPr lang="en-US" dirty="0"/>
              <a:t> protocols. </a:t>
            </a:r>
          </a:p>
          <a:p>
            <a:r>
              <a:rPr lang="en-US" dirty="0"/>
              <a:t>This project will explore these routing decisions and challenges by using weighted links (including negatively weighted links) in our network topologies.</a:t>
            </a:r>
          </a:p>
          <a:p>
            <a:pPr lvl="1"/>
            <a:r>
              <a:rPr lang="en-US" dirty="0"/>
              <a:t>Each node represents an individual Autonomous System (AS), and the weight of the link represents business relationships between </a:t>
            </a:r>
            <a:r>
              <a:rPr lang="en-US" dirty="0" err="1"/>
              <a:t>ASes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Links are </a:t>
            </a:r>
            <a:r>
              <a:rPr lang="en-US" b="1" dirty="0"/>
              <a:t>directed </a:t>
            </a:r>
            <a:r>
              <a:rPr lang="en-US" dirty="0"/>
              <a:t>– originating at one Node and terminating at the other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1F5D6B2-2C48-4D32-A1DF-8BA0D79F5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 Vector Routing</a:t>
            </a:r>
          </a:p>
        </p:txBody>
      </p:sp>
    </p:spTree>
    <p:extLst>
      <p:ext uri="{BB962C8B-B14F-4D97-AF65-F5344CB8AC3E}">
        <p14:creationId xmlns:p14="http://schemas.microsoft.com/office/powerpoint/2010/main" val="160004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F7A6E46F-9DB1-4066-994F-DA33F37B575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1000" y="1215484"/>
                <a:ext cx="11430000" cy="5295383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Each Node X updates its own distance vector using the Bellman Ford “equation”: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i="1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d>
                      <m:dPr>
                        <m:ctrlPr>
                          <a:rPr lang="en-US" b="0" i="1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i="1" dirty="0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𝑚𝑖𝑛</m:t>
                        </m:r>
                      </m:fName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{</m:t>
                        </m:r>
                        <m:r>
                          <a:rPr lang="en-US" b="0" i="1" dirty="0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  <m:d>
                          <m:dPr>
                            <m:ctrlPr>
                              <a:rPr lang="en-US" b="0" i="1" dirty="0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dirty="0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b="0" i="1" dirty="0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b="0" i="1" dirty="0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d>
                        <m:r>
                          <a:rPr lang="en-US" b="0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dirty="0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en-US" b="0" i="1" dirty="0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b>
                        </m:sSub>
                        <m:d>
                          <m:dPr>
                            <m:ctrlPr>
                              <a:rPr lang="en-US" b="0" i="1" dirty="0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dirty="0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b="0" i="1" dirty="0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en-US" b="0" i="1" dirty="0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  <m:d>
                          <m:dPr>
                            <m:ctrlPr>
                              <a:rPr lang="en-US" b="0" i="1" dirty="0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dirty="0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}</m:t>
                        </m:r>
                      </m:e>
                    </m:func>
                  </m:oMath>
                </a14:m>
                <a:endParaRPr lang="en-US" dirty="0"/>
              </a:p>
              <a:p>
                <a:r>
                  <a:rPr lang="en-US" dirty="0"/>
                  <a:t>Example: 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Breaking it down: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solidFill>
                      <a:srgbClr val="0070C0"/>
                    </a:solidFill>
                  </a:rPr>
                  <a:t> </a:t>
                </a:r>
                <a:r>
                  <a:rPr lang="en-US" dirty="0"/>
                  <a:t>is what Node X thinks the distance is from Node X to Node Y</a:t>
                </a:r>
              </a:p>
              <a:p>
                <a:pPr lvl="2"/>
                <a:r>
                  <a:rPr lang="en-US" dirty="0"/>
                  <a:t>This is the value that’s getting updated. Read this like “ x = x+1” – it’s an assignment, not an equation.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b="0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the cost of the link between Node X and Node v. </a:t>
                </a:r>
              </a:p>
              <a:p>
                <a:pPr lvl="2"/>
                <a:r>
                  <a:rPr lang="en-US" dirty="0"/>
                  <a:t>Node v </a:t>
                </a:r>
                <a:r>
                  <a:rPr lang="en-US" i="1" dirty="0"/>
                  <a:t>must</a:t>
                </a:r>
                <a:r>
                  <a:rPr lang="en-US" dirty="0"/>
                  <a:t> be one of Node X’s downstream neighbors. 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dirty="0"/>
                  <a:t> is what Node v thinks the distance is from Node v to Node Y.</a:t>
                </a:r>
              </a:p>
              <a:p>
                <a:pPr lvl="2"/>
                <a:r>
                  <a:rPr lang="en-US" dirty="0"/>
                  <a:t>This is what Node v advertised to Node X. Node X has no idea how Node v gets to Node Y – hence the cloud on the diagram.</a:t>
                </a:r>
              </a:p>
              <a:p>
                <a:pPr lvl="1"/>
                <a:r>
                  <a:rPr lang="en-US" i="1" dirty="0"/>
                  <a:t>min</a:t>
                </a:r>
                <a:r>
                  <a:rPr lang="en-US" dirty="0"/>
                  <a:t> is the “minimum” function – take the smaller value. </a:t>
                </a:r>
                <a:endParaRPr lang="en-US" i="1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F7A6E46F-9DB1-4066-994F-DA33F37B575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1000" y="1215484"/>
                <a:ext cx="11430000" cy="5295383"/>
              </a:xfrm>
              <a:blipFill>
                <a:blip r:embed="rId2"/>
                <a:stretch>
                  <a:fillRect l="-853" t="-2417" b="-2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82318C1F-8989-4F5A-8051-3AF78BA1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Bellman-Ford Algorithm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1914D0D-0DE1-4E61-BAE0-71407828AFDF}"/>
              </a:ext>
            </a:extLst>
          </p:cNvPr>
          <p:cNvSpPr/>
          <p:nvPr/>
        </p:nvSpPr>
        <p:spPr>
          <a:xfrm>
            <a:off x="3835399" y="2836327"/>
            <a:ext cx="558800" cy="5418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C5C590F-A8AB-4FFA-8ED4-D1464E920C8B}"/>
              </a:ext>
            </a:extLst>
          </p:cNvPr>
          <p:cNvSpPr/>
          <p:nvPr/>
        </p:nvSpPr>
        <p:spPr>
          <a:xfrm>
            <a:off x="5376332" y="2836327"/>
            <a:ext cx="558800" cy="5418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1B613D0-58D1-4402-9544-B46E9FD40F77}"/>
              </a:ext>
            </a:extLst>
          </p:cNvPr>
          <p:cNvSpPr/>
          <p:nvPr/>
        </p:nvSpPr>
        <p:spPr>
          <a:xfrm>
            <a:off x="7628466" y="2836327"/>
            <a:ext cx="558800" cy="5418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75AD89A-0110-4BC2-9307-6DA4096F8ED9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4394199" y="3107260"/>
            <a:ext cx="98213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7A3C3B-2BA9-462A-860B-7430FA4303A0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>
            <a:off x="5935132" y="3107260"/>
            <a:ext cx="1693334" cy="0"/>
          </a:xfrm>
          <a:prstGeom prst="straightConnector1">
            <a:avLst/>
          </a:prstGeom>
          <a:ln w="38100">
            <a:prstDash val="lg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Cloud 12">
            <a:extLst>
              <a:ext uri="{FF2B5EF4-FFF2-40B4-BE49-F238E27FC236}">
                <a16:creationId xmlns:a16="http://schemas.microsoft.com/office/drawing/2014/main" id="{A58106BA-C26B-473E-BD94-EBDE6BC0C935}"/>
              </a:ext>
            </a:extLst>
          </p:cNvPr>
          <p:cNvSpPr/>
          <p:nvPr/>
        </p:nvSpPr>
        <p:spPr>
          <a:xfrm>
            <a:off x="6358465" y="2836327"/>
            <a:ext cx="889000" cy="541866"/>
          </a:xfrm>
          <a:prstGeom prst="cloud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62061B89-8B48-4A69-BD41-5BA9F83086A9}"/>
              </a:ext>
            </a:extLst>
          </p:cNvPr>
          <p:cNvCxnSpPr>
            <a:stCxn id="3" idx="7"/>
            <a:endCxn id="7" idx="1"/>
          </p:cNvCxnSpPr>
          <p:nvPr/>
        </p:nvCxnSpPr>
        <p:spPr>
          <a:xfrm rot="5400000" flipH="1" flipV="1">
            <a:off x="6011332" y="1216714"/>
            <a:ext cx="12700" cy="3397935"/>
          </a:xfrm>
          <a:prstGeom prst="curvedConnector3">
            <a:avLst>
              <a:gd name="adj1" fmla="val 2424835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0327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780E5D4-CF61-4E67-8C44-F4244F797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helpful resources to learn more about the Bellman-Ford algorithm:</a:t>
            </a:r>
          </a:p>
          <a:p>
            <a:pPr lvl="1"/>
            <a:r>
              <a:rPr lang="en-US" dirty="0">
                <a:hlinkClick r:id="rId2"/>
              </a:rPr>
              <a:t>Wikipedia</a:t>
            </a:r>
            <a:endParaRPr lang="en-US" dirty="0"/>
          </a:p>
          <a:p>
            <a:pPr lvl="1"/>
            <a:r>
              <a:rPr lang="en-US" dirty="0"/>
              <a:t>Kurose and Ross textbook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And of course, we expect that you watched/read the course lectures relating to the topic. </a:t>
            </a:r>
            <a:r>
              <a:rPr lang="en-US" dirty="0">
                <a:sym typeface="Wingdings" panose="05000000000000000000" pitchFamily="2" charset="2"/>
              </a:rPr>
              <a:t> 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9ADD617-6202-4D5E-B0A8-4DE82451D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3665338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DE11235-E186-4214-AFB4-DC0C730182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4"/>
            <a:ext cx="11430000" cy="4596355"/>
          </a:xfrm>
        </p:spPr>
        <p:txBody>
          <a:bodyPr>
            <a:normAutofit fontScale="85000" lnSpcReduction="10000"/>
          </a:bodyPr>
          <a:lstStyle/>
          <a:p>
            <a:pPr lvl="0"/>
            <a:r>
              <a:rPr lang="en-US" dirty="0"/>
              <a:t> </a:t>
            </a:r>
            <a:r>
              <a:rPr lang="en-US" b="1" dirty="0"/>
              <a:t>DistanceVector.py </a:t>
            </a:r>
            <a:r>
              <a:rPr lang="en-US" dirty="0"/>
              <a:t>- This is the only file you will modify. It is a specialization (subclass) of the Node class that represents a network node (i.e., router) running the Distance Vector algorithm, which you will implement. </a:t>
            </a:r>
          </a:p>
          <a:p>
            <a:pPr lvl="0"/>
            <a:r>
              <a:rPr lang="en-US" dirty="0"/>
              <a:t> </a:t>
            </a:r>
            <a:r>
              <a:rPr lang="en-US" b="1" dirty="0"/>
              <a:t>Node.py </a:t>
            </a:r>
            <a:r>
              <a:rPr lang="en-US" dirty="0"/>
              <a:t>- Represents a network node, i.e., a router.</a:t>
            </a:r>
          </a:p>
          <a:p>
            <a:pPr lvl="0"/>
            <a:r>
              <a:rPr lang="en-US" dirty="0"/>
              <a:t> </a:t>
            </a:r>
            <a:r>
              <a:rPr lang="en-US" b="1" dirty="0"/>
              <a:t>Topology.py </a:t>
            </a:r>
            <a:r>
              <a:rPr lang="en-US" dirty="0"/>
              <a:t>- Represents a network topology. It's a container class for a collection of </a:t>
            </a:r>
            <a:r>
              <a:rPr lang="en-US" dirty="0" err="1"/>
              <a:t>DistanceVector</a:t>
            </a:r>
            <a:r>
              <a:rPr lang="en-US" dirty="0"/>
              <a:t> Nodes and the network links between them.</a:t>
            </a:r>
          </a:p>
          <a:p>
            <a:pPr lvl="0"/>
            <a:r>
              <a:rPr lang="en-US" dirty="0"/>
              <a:t> </a:t>
            </a:r>
            <a:r>
              <a:rPr lang="en-US" b="1" dirty="0"/>
              <a:t>run_topo.py </a:t>
            </a:r>
            <a:r>
              <a:rPr lang="en-US" dirty="0"/>
              <a:t>- A simple “driver” that loads a topology file (see *Topo.txt below), uses that data to create a Topology object containing the network Nodes, and starts the simulation.</a:t>
            </a:r>
          </a:p>
          <a:p>
            <a:pPr lvl="0"/>
            <a:r>
              <a:rPr lang="en-US" dirty="0"/>
              <a:t> </a:t>
            </a:r>
            <a:r>
              <a:rPr lang="en-US" b="1" dirty="0"/>
              <a:t>helpers.py </a:t>
            </a:r>
            <a:r>
              <a:rPr lang="en-US" dirty="0"/>
              <a:t>- This contains logging functions that implement that majority of the logging code for you.</a:t>
            </a:r>
          </a:p>
          <a:p>
            <a:pPr lvl="0"/>
            <a:r>
              <a:rPr lang="en-US" b="1" dirty="0"/>
              <a:t> *Topo.txt </a:t>
            </a:r>
            <a:r>
              <a:rPr lang="en-US" dirty="0"/>
              <a:t>- These are valid topology files that you will pass as input to the run.sh scrip.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FBAA98-8001-47D8-934B-1BDB52446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Files</a:t>
            </a:r>
          </a:p>
        </p:txBody>
      </p:sp>
    </p:spTree>
    <p:extLst>
      <p:ext uri="{BB962C8B-B14F-4D97-AF65-F5344CB8AC3E}">
        <p14:creationId xmlns:p14="http://schemas.microsoft.com/office/powerpoint/2010/main" val="2665712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8EC3CBF-D4E8-4F45-847A-146C2854E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 </a:t>
            </a:r>
            <a:r>
              <a:rPr lang="en-US" b="1" dirty="0"/>
              <a:t>BadTopo.txt </a:t>
            </a:r>
            <a:r>
              <a:rPr lang="en-US" dirty="0"/>
              <a:t>- This is an invalid topology file, provided as an example of what not to do, and so you can see what the program says if you pass it a bad topology.</a:t>
            </a:r>
          </a:p>
          <a:p>
            <a:pPr lvl="0"/>
            <a:r>
              <a:rPr lang="en-US" dirty="0"/>
              <a:t> </a:t>
            </a:r>
            <a:r>
              <a:rPr lang="en-US" b="1" dirty="0"/>
              <a:t>output_validator.py </a:t>
            </a:r>
            <a:r>
              <a:rPr lang="en-US" dirty="0"/>
              <a:t>- This script can be run on the log output from the simulation to verify that the output file is </a:t>
            </a:r>
            <a:r>
              <a:rPr lang="en-US" b="1" dirty="0"/>
              <a:t>formatted</a:t>
            </a:r>
            <a:r>
              <a:rPr lang="en-US" dirty="0"/>
              <a:t> correctly. It does not verify that the contents are correct, only the format. </a:t>
            </a:r>
          </a:p>
          <a:p>
            <a:pPr lvl="0"/>
            <a:r>
              <a:rPr lang="en-US" dirty="0"/>
              <a:t> </a:t>
            </a:r>
            <a:r>
              <a:rPr lang="en-US" b="1" dirty="0"/>
              <a:t>run.sh </a:t>
            </a:r>
            <a:r>
              <a:rPr lang="en-US" dirty="0"/>
              <a:t>- Helper script that launches the simulation on a specified topology and automatically runs the output validator on the log output when the simulation finishes; basically a convenient wrapper for run_topo.py and output_validator.py .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C4A59D-7CFA-40AE-B4E7-EEE0507DE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Files (continued)</a:t>
            </a:r>
          </a:p>
        </p:txBody>
      </p:sp>
    </p:spTree>
    <p:extLst>
      <p:ext uri="{BB962C8B-B14F-4D97-AF65-F5344CB8AC3E}">
        <p14:creationId xmlns:p14="http://schemas.microsoft.com/office/powerpoint/2010/main" val="121225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ED16993-6122-426E-B3D1-C5999D32E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Design and implement a </a:t>
            </a:r>
            <a:r>
              <a:rPr lang="en-US" b="1" dirty="0"/>
              <a:t>data structure</a:t>
            </a:r>
            <a:r>
              <a:rPr lang="en-US" dirty="0"/>
              <a:t> for each node to use to keep track of its distance vector (path weights). </a:t>
            </a:r>
          </a:p>
          <a:p>
            <a:pPr lvl="1"/>
            <a:r>
              <a:rPr lang="en-US" dirty="0"/>
              <a:t>This should be local to the node, defined in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dirty="0"/>
              <a:t> function, accessible via the self object (ex: “</a:t>
            </a:r>
            <a:r>
              <a:rPr lang="en-US" dirty="0" err="1"/>
              <a:t>self.mylist</a:t>
            </a:r>
            <a:r>
              <a:rPr lang="en-US" dirty="0"/>
              <a:t>”)</a:t>
            </a:r>
          </a:p>
          <a:p>
            <a:pPr lvl="1"/>
            <a:r>
              <a:rPr lang="en-US" dirty="0"/>
              <a:t>This does not need to be complicated – simple is probably best.</a:t>
            </a:r>
          </a:p>
          <a:p>
            <a:pPr lvl="1"/>
            <a:r>
              <a:rPr lang="en-US" dirty="0"/>
              <a:t>You’ll also have to design and implement what will constitute a </a:t>
            </a:r>
            <a:r>
              <a:rPr lang="en-US" i="1" dirty="0"/>
              <a:t>message</a:t>
            </a:r>
            <a:r>
              <a:rPr lang="en-US" dirty="0"/>
              <a:t> for your implementation</a:t>
            </a:r>
          </a:p>
          <a:p>
            <a:r>
              <a:rPr lang="en-US" dirty="0"/>
              <a:t>Implement the Bellman-Ford algorithm</a:t>
            </a:r>
          </a:p>
          <a:p>
            <a:pPr lvl="1"/>
            <a:r>
              <a:rPr lang="en-US" dirty="0"/>
              <a:t>Each node will need to a) send out initial messages to its neighbors, b) process messages received from other nodes, and c) send updates as needed.</a:t>
            </a:r>
          </a:p>
          <a:p>
            <a:pPr lvl="1"/>
            <a:r>
              <a:rPr lang="en-US" dirty="0"/>
              <a:t>Initially, a node only knows of a) itself and that it is reachable at cost 0, and </a:t>
            </a:r>
            <a:br>
              <a:rPr lang="en-US" dirty="0"/>
            </a:br>
            <a:r>
              <a:rPr lang="en-US" dirty="0"/>
              <a:t>b) its neighbors and the weights on its links to its neighbors</a:t>
            </a:r>
          </a:p>
          <a:p>
            <a:pPr lvl="2"/>
            <a:r>
              <a:rPr lang="en-US" dirty="0"/>
              <a:t>Take a look at Node.py for more info on how each Node will know this information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870B887-DD73-4A7B-82EA-240212652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TODOs in DistanceVector.py</a:t>
            </a:r>
          </a:p>
        </p:txBody>
      </p:sp>
    </p:spTree>
    <p:extLst>
      <p:ext uri="{BB962C8B-B14F-4D97-AF65-F5344CB8AC3E}">
        <p14:creationId xmlns:p14="http://schemas.microsoft.com/office/powerpoint/2010/main" val="1721552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2E75EF-2780-482B-89EC-7E1C02D7FF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logging function that is specific to your particular data structures.</a:t>
            </a:r>
          </a:p>
          <a:p>
            <a:pPr lvl="1"/>
            <a:r>
              <a:rPr lang="en-US" dirty="0"/>
              <a:t>You can use the logging helper files to take care of the bulk of the logging. </a:t>
            </a:r>
          </a:p>
          <a:p>
            <a:pPr lvl="1"/>
            <a:r>
              <a:rPr lang="en-US" dirty="0"/>
              <a:t>Logging should happen at the Node level; </a:t>
            </a:r>
            <a:r>
              <a:rPr lang="en-US" b="1" dirty="0"/>
              <a:t>do NOT access the topology for logging.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F7A18D-751E-4D43-892A-BC566B073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TODOs in DistanceVector.py</a:t>
            </a:r>
          </a:p>
        </p:txBody>
      </p:sp>
    </p:spTree>
    <p:extLst>
      <p:ext uri="{BB962C8B-B14F-4D97-AF65-F5344CB8AC3E}">
        <p14:creationId xmlns:p14="http://schemas.microsoft.com/office/powerpoint/2010/main" val="265624629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1831</TotalTime>
  <Words>3830</Words>
  <Application>Microsoft Office PowerPoint</Application>
  <PresentationFormat>Widescreen</PresentationFormat>
  <Paragraphs>411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29</vt:i4>
      </vt:variant>
    </vt:vector>
  </HeadingPairs>
  <TitlesOfParts>
    <vt:vector size="38" baseType="lpstr">
      <vt:lpstr>Arial</vt:lpstr>
      <vt:lpstr>Cambria Math</vt:lpstr>
      <vt:lpstr>Roboto Condensed Light</vt:lpstr>
      <vt:lpstr>Courier New</vt:lpstr>
      <vt:lpstr>Roboto</vt:lpstr>
      <vt:lpstr>Calibri</vt:lpstr>
      <vt:lpstr>Custom Design</vt:lpstr>
      <vt:lpstr>1_Custom Design</vt:lpstr>
      <vt:lpstr>2_Custom Design</vt:lpstr>
      <vt:lpstr>DV Routing Project Walkthrough</vt:lpstr>
      <vt:lpstr>Distance Vector Routing</vt:lpstr>
      <vt:lpstr>Distance Vector Routing</vt:lpstr>
      <vt:lpstr>Bellman-Ford Algorithm</vt:lpstr>
      <vt:lpstr>Resources</vt:lpstr>
      <vt:lpstr>Project Files</vt:lpstr>
      <vt:lpstr>Project Files (continued)</vt:lpstr>
      <vt:lpstr>TODOs in DistanceVector.py</vt:lpstr>
      <vt:lpstr>TODOs in DistanceVector.py</vt:lpstr>
      <vt:lpstr>Clarifications and assumptions: Node behavior</vt:lpstr>
      <vt:lpstr>Clarifications and assumptions: weights</vt:lpstr>
      <vt:lpstr>Negative Cycles</vt:lpstr>
      <vt:lpstr>Negative Cycles</vt:lpstr>
      <vt:lpstr>Negative Cycles</vt:lpstr>
      <vt:lpstr>Negative Cycles</vt:lpstr>
      <vt:lpstr>Example: Initialization</vt:lpstr>
      <vt:lpstr>Example: Initialization</vt:lpstr>
      <vt:lpstr>Example: 1st Iteration</vt:lpstr>
      <vt:lpstr>Example: 1.5st Iteration</vt:lpstr>
      <vt:lpstr>Example: 2nd, 3rd, 4th Iteration</vt:lpstr>
      <vt:lpstr>Example: 5th Iteration</vt:lpstr>
      <vt:lpstr>Example: 6th Iteration</vt:lpstr>
      <vt:lpstr>Example: Xth Iteration</vt:lpstr>
      <vt:lpstr>Logging questions</vt:lpstr>
      <vt:lpstr>Topologies</vt:lpstr>
      <vt:lpstr>Topologies</vt:lpstr>
      <vt:lpstr>Topologies</vt:lpstr>
      <vt:lpstr>Spirit of the Project</vt:lpstr>
      <vt:lpstr>Final comments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Aja Woolworth</cp:lastModifiedBy>
  <cp:revision>83</cp:revision>
  <dcterms:created xsi:type="dcterms:W3CDTF">2016-03-09T16:46:53Z</dcterms:created>
  <dcterms:modified xsi:type="dcterms:W3CDTF">2020-09-14T15:44:17Z</dcterms:modified>
</cp:coreProperties>
</file>

<file path=docProps/thumbnail.jpeg>
</file>